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42" r:id="rId2"/>
    <p:sldMasterId id="2147483854" r:id="rId3"/>
  </p:sldMasterIdLst>
  <p:notesMasterIdLst>
    <p:notesMasterId r:id="rId37"/>
  </p:notesMasterIdLst>
  <p:sldIdLst>
    <p:sldId id="256" r:id="rId4"/>
    <p:sldId id="258" r:id="rId5"/>
    <p:sldId id="266" r:id="rId6"/>
    <p:sldId id="260" r:id="rId7"/>
    <p:sldId id="261" r:id="rId8"/>
    <p:sldId id="262" r:id="rId9"/>
    <p:sldId id="263" r:id="rId10"/>
    <p:sldId id="264" r:id="rId11"/>
    <p:sldId id="265" r:id="rId12"/>
    <p:sldId id="267" r:id="rId13"/>
    <p:sldId id="268" r:id="rId14"/>
    <p:sldId id="269" r:id="rId15"/>
    <p:sldId id="270" r:id="rId16"/>
    <p:sldId id="272" r:id="rId17"/>
    <p:sldId id="274" r:id="rId18"/>
    <p:sldId id="276" r:id="rId19"/>
    <p:sldId id="278" r:id="rId20"/>
    <p:sldId id="280" r:id="rId21"/>
    <p:sldId id="284" r:id="rId22"/>
    <p:sldId id="286" r:id="rId23"/>
    <p:sldId id="288" r:id="rId24"/>
    <p:sldId id="290" r:id="rId25"/>
    <p:sldId id="292" r:id="rId26"/>
    <p:sldId id="294" r:id="rId27"/>
    <p:sldId id="296" r:id="rId28"/>
    <p:sldId id="298" r:id="rId29"/>
    <p:sldId id="300" r:id="rId30"/>
    <p:sldId id="302" r:id="rId31"/>
    <p:sldId id="304" r:id="rId32"/>
    <p:sldId id="306" r:id="rId33"/>
    <p:sldId id="308" r:id="rId34"/>
    <p:sldId id="310" r:id="rId35"/>
    <p:sldId id="31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49CEF-1E42-4AE6-8CB9-9B9520B25991}" type="datetimeFigureOut">
              <a:rPr lang="en-US" smtClean="0"/>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282BAD-7B19-4130-843C-CD6465D29238}" type="slidenum">
              <a:rPr lang="en-US" smtClean="0"/>
              <a:t>‹#›</a:t>
            </a:fld>
            <a:endParaRPr lang="en-US"/>
          </a:p>
        </p:txBody>
      </p:sp>
    </p:spTree>
    <p:extLst>
      <p:ext uri="{BB962C8B-B14F-4D97-AF65-F5344CB8AC3E}">
        <p14:creationId xmlns:p14="http://schemas.microsoft.com/office/powerpoint/2010/main" val="264852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 xmlns:a16="http://schemas.microsoft.com/office/drawing/2014/main" id="{8A6680D1-4349-4CB3-A796-A2856FD2EB6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fontAlgn="base" hangingPunct="1">
              <a:spcBef>
                <a:spcPct val="0"/>
              </a:spcBef>
              <a:spcAft>
                <a:spcPct val="0"/>
              </a:spcAft>
            </a:pPr>
            <a:fld id="{0E77791F-6861-4013-ABF9-56C2355A7ECC}" type="slidenum">
              <a:rPr lang="en-US" altLang="en-US" sz="1200">
                <a:solidFill>
                  <a:prstClr val="black"/>
                </a:solidFill>
              </a:rPr>
              <a:pPr algn="r" eaLnBrk="1" fontAlgn="base" hangingPunct="1">
                <a:spcBef>
                  <a:spcPct val="0"/>
                </a:spcBef>
                <a:spcAft>
                  <a:spcPct val="0"/>
                </a:spcAft>
              </a:pPr>
              <a:t>14</a:t>
            </a:fld>
            <a:endParaRPr lang="en-US" altLang="en-US" sz="1200">
              <a:solidFill>
                <a:prstClr val="black"/>
              </a:solidFill>
            </a:endParaRPr>
          </a:p>
        </p:txBody>
      </p:sp>
      <p:sp>
        <p:nvSpPr>
          <p:cNvPr id="59395" name="Rectangle 2">
            <a:extLst>
              <a:ext uri="{FF2B5EF4-FFF2-40B4-BE49-F238E27FC236}">
                <a16:creationId xmlns="" xmlns:a16="http://schemas.microsoft.com/office/drawing/2014/main" id="{7F5B5991-0DF3-4336-AAA1-35717A0818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a:extLst>
              <a:ext uri="{FF2B5EF4-FFF2-40B4-BE49-F238E27FC236}">
                <a16:creationId xmlns="" xmlns:a16="http://schemas.microsoft.com/office/drawing/2014/main" id="{A24F6A01-7A52-467F-9E9D-CA15849FBE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r-Latn-C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C7C70-33C5-4B70-8B15-3C4D9034211A}"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38573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08EF-B985-472D-BA92-2AE22BB73570}"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1107698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42FFCF-C303-4746-9F04-A6A45F17420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64628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2FFCF-C303-4746-9F04-A6A45F17420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4533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2FFCF-C303-4746-9F04-A6A45F17420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034983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a:t>Click to edit Master title style</a:t>
            </a:r>
          </a:p>
        </p:txBody>
      </p:sp>
      <p:sp>
        <p:nvSpPr>
          <p:cNvPr id="3" name="Text Placeholder 2"/>
          <p:cNvSpPr>
            <a:spLocks noGrp="1"/>
          </p:cNvSpPr>
          <p:nvPr>
            <p:ph type="body" sz="half" idx="1"/>
          </p:nvPr>
        </p:nvSpPr>
        <p:spPr>
          <a:xfrm>
            <a:off x="328613" y="1941513"/>
            <a:ext cx="402748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508500" y="1941513"/>
            <a:ext cx="4029075" cy="4114800"/>
          </a:xfrm>
        </p:spPr>
        <p:txBody>
          <a:bodyPr/>
          <a:lstStyle/>
          <a:p>
            <a:pPr lvl="0"/>
            <a:endParaRPr lang="en-US" noProof="0"/>
          </a:p>
        </p:txBody>
      </p:sp>
      <p:sp>
        <p:nvSpPr>
          <p:cNvPr id="5" name="Rectangle 7">
            <a:extLst>
              <a:ext uri="{FF2B5EF4-FFF2-40B4-BE49-F238E27FC236}">
                <a16:creationId xmlns="" xmlns:a16="http://schemas.microsoft.com/office/drawing/2014/main" id="{D372CE1C-358C-4845-A52F-C33947FA45D5}"/>
              </a:ext>
            </a:extLst>
          </p:cNvPr>
          <p:cNvSpPr>
            <a:spLocks noGrp="1" noChangeArrowheads="1"/>
          </p:cNvSpPr>
          <p:nvPr>
            <p:ph type="dt" sz="half" idx="10"/>
          </p:nvPr>
        </p:nvSpPr>
        <p:spPr>
          <a:ln/>
        </p:spPr>
        <p:txBody>
          <a:bodyPr/>
          <a:lstStyle>
            <a:lvl1pPr>
              <a:defRPr/>
            </a:lvl1pPr>
          </a:lstStyle>
          <a:p>
            <a:pPr>
              <a:defRPr/>
            </a:pPr>
            <a:endParaRPr lang="en-GB">
              <a:solidFill>
                <a:srgbClr val="FFFFCC"/>
              </a:solidFill>
            </a:endParaRPr>
          </a:p>
        </p:txBody>
      </p:sp>
      <p:sp>
        <p:nvSpPr>
          <p:cNvPr id="6" name="Rectangle 8">
            <a:extLst>
              <a:ext uri="{FF2B5EF4-FFF2-40B4-BE49-F238E27FC236}">
                <a16:creationId xmlns="" xmlns:a16="http://schemas.microsoft.com/office/drawing/2014/main" id="{5659B253-F2D7-43D1-BEC5-780AC00D6C0E}"/>
              </a:ext>
            </a:extLst>
          </p:cNvPr>
          <p:cNvSpPr>
            <a:spLocks noGrp="1" noChangeArrowheads="1"/>
          </p:cNvSpPr>
          <p:nvPr>
            <p:ph type="ftr" sz="quarter" idx="11"/>
          </p:nvPr>
        </p:nvSpPr>
        <p:spPr>
          <a:ln/>
        </p:spPr>
        <p:txBody>
          <a:bodyPr/>
          <a:lstStyle>
            <a:lvl1pPr>
              <a:defRPr/>
            </a:lvl1pPr>
          </a:lstStyle>
          <a:p>
            <a:pPr>
              <a:defRPr/>
            </a:pPr>
            <a:endParaRPr lang="en-GB">
              <a:solidFill>
                <a:srgbClr val="FFFFCC"/>
              </a:solidFill>
            </a:endParaRPr>
          </a:p>
        </p:txBody>
      </p:sp>
      <p:sp>
        <p:nvSpPr>
          <p:cNvPr id="7" name="Rectangle 9">
            <a:extLst>
              <a:ext uri="{FF2B5EF4-FFF2-40B4-BE49-F238E27FC236}">
                <a16:creationId xmlns="" xmlns:a16="http://schemas.microsoft.com/office/drawing/2014/main" id="{A6E46157-2BD1-4103-BB4A-4846989CA537}"/>
              </a:ext>
            </a:extLst>
          </p:cNvPr>
          <p:cNvSpPr>
            <a:spLocks noGrp="1" noChangeArrowheads="1"/>
          </p:cNvSpPr>
          <p:nvPr>
            <p:ph type="sldNum" sz="quarter" idx="12"/>
          </p:nvPr>
        </p:nvSpPr>
        <p:spPr>
          <a:ln/>
        </p:spPr>
        <p:txBody>
          <a:bodyPr/>
          <a:lstStyle>
            <a:lvl1pPr>
              <a:defRPr/>
            </a:lvl1pPr>
          </a:lstStyle>
          <a:p>
            <a:fld id="{6FF05FA2-B5EB-41C7-A5F4-00B7A8E0CC95}" type="slidenum">
              <a:rPr lang="en-GB" altLang="en-US">
                <a:solidFill>
                  <a:srgbClr val="FFFFCC"/>
                </a:solidFill>
              </a:rPr>
              <a:pPr/>
              <a:t>‹#›</a:t>
            </a:fld>
            <a:endParaRPr lang="en-GB" altLang="en-US">
              <a:solidFill>
                <a:srgbClr val="FFFFCC"/>
              </a:solidFill>
            </a:endParaRPr>
          </a:p>
        </p:txBody>
      </p:sp>
    </p:spTree>
    <p:extLst>
      <p:ext uri="{BB962C8B-B14F-4D97-AF65-F5344CB8AC3E}">
        <p14:creationId xmlns:p14="http://schemas.microsoft.com/office/powerpoint/2010/main" val="2661748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673419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66752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296103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122073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8" name="Footer Placeholder 7"/>
          <p:cNvSpPr>
            <a:spLocks noGrp="1"/>
          </p:cNvSpPr>
          <p:nvPr>
            <p:ph type="ftr" sz="quarter" idx="11"/>
          </p:nvPr>
        </p:nvSpPr>
        <p:spPr/>
        <p:txBody>
          <a:bodyPr/>
          <a:lstStyle/>
          <a:p>
            <a:endParaRPr lang="sr-Latn-RS">
              <a:solidFill>
                <a:prstClr val="black">
                  <a:tint val="75000"/>
                </a:prstClr>
              </a:solidFill>
            </a:endParaRPr>
          </a:p>
        </p:txBody>
      </p:sp>
      <p:sp>
        <p:nvSpPr>
          <p:cNvPr id="9" name="Slide Number Placeholder 8"/>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574236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4" name="Footer Placeholder 3"/>
          <p:cNvSpPr>
            <a:spLocks noGrp="1"/>
          </p:cNvSpPr>
          <p:nvPr>
            <p:ph type="ftr" sz="quarter" idx="11"/>
          </p:nvPr>
        </p:nvSpPr>
        <p:spPr/>
        <p:txBody>
          <a:bodyPr/>
          <a:lstStyle/>
          <a:p>
            <a:endParaRPr lang="sr-Latn-RS">
              <a:solidFill>
                <a:prstClr val="black">
                  <a:tint val="75000"/>
                </a:prstClr>
              </a:solidFill>
            </a:endParaRPr>
          </a:p>
        </p:txBody>
      </p:sp>
      <p:sp>
        <p:nvSpPr>
          <p:cNvPr id="5" name="Slide Number Placeholder 4"/>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594294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3" name="Footer Placeholder 2"/>
          <p:cNvSpPr>
            <a:spLocks noGrp="1"/>
          </p:cNvSpPr>
          <p:nvPr>
            <p:ph type="ftr" sz="quarter" idx="11"/>
          </p:nvPr>
        </p:nvSpPr>
        <p:spPr/>
        <p:txBody>
          <a:bodyPr/>
          <a:lstStyle/>
          <a:p>
            <a:endParaRPr lang="sr-Latn-RS">
              <a:solidFill>
                <a:prstClr val="black">
                  <a:tint val="75000"/>
                </a:prstClr>
              </a:solidFill>
            </a:endParaRPr>
          </a:p>
        </p:txBody>
      </p:sp>
      <p:sp>
        <p:nvSpPr>
          <p:cNvPr id="4" name="Slide Number Placeholder 3"/>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88182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2FFCF-C303-4746-9F04-A6A45F17420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654112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3480904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4035248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3799176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36135946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9668104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909673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993788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6026757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8" name="Footer Placeholder 7"/>
          <p:cNvSpPr>
            <a:spLocks noGrp="1"/>
          </p:cNvSpPr>
          <p:nvPr>
            <p:ph type="ftr" sz="quarter" idx="11"/>
          </p:nvPr>
        </p:nvSpPr>
        <p:spPr/>
        <p:txBody>
          <a:bodyPr/>
          <a:lstStyle/>
          <a:p>
            <a:endParaRPr lang="sr-Latn-RS">
              <a:solidFill>
                <a:prstClr val="black">
                  <a:tint val="75000"/>
                </a:prstClr>
              </a:solidFill>
            </a:endParaRPr>
          </a:p>
        </p:txBody>
      </p:sp>
      <p:sp>
        <p:nvSpPr>
          <p:cNvPr id="9" name="Slide Number Placeholder 8"/>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262628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4" name="Footer Placeholder 3"/>
          <p:cNvSpPr>
            <a:spLocks noGrp="1"/>
          </p:cNvSpPr>
          <p:nvPr>
            <p:ph type="ftr" sz="quarter" idx="11"/>
          </p:nvPr>
        </p:nvSpPr>
        <p:spPr/>
        <p:txBody>
          <a:bodyPr/>
          <a:lstStyle/>
          <a:p>
            <a:endParaRPr lang="sr-Latn-RS">
              <a:solidFill>
                <a:prstClr val="black">
                  <a:tint val="75000"/>
                </a:prstClr>
              </a:solidFill>
            </a:endParaRPr>
          </a:p>
        </p:txBody>
      </p:sp>
      <p:sp>
        <p:nvSpPr>
          <p:cNvPr id="5" name="Slide Number Placeholder 4"/>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382845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2FFCF-C303-4746-9F04-A6A45F17420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792348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3" name="Footer Placeholder 2"/>
          <p:cNvSpPr>
            <a:spLocks noGrp="1"/>
          </p:cNvSpPr>
          <p:nvPr>
            <p:ph type="ftr" sz="quarter" idx="11"/>
          </p:nvPr>
        </p:nvSpPr>
        <p:spPr/>
        <p:txBody>
          <a:bodyPr/>
          <a:lstStyle/>
          <a:p>
            <a:endParaRPr lang="sr-Latn-RS">
              <a:solidFill>
                <a:prstClr val="black">
                  <a:tint val="75000"/>
                </a:prstClr>
              </a:solidFill>
            </a:endParaRPr>
          </a:p>
        </p:txBody>
      </p:sp>
      <p:sp>
        <p:nvSpPr>
          <p:cNvPr id="4" name="Slide Number Placeholder 3"/>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305443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1978225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544992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1785578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3E566496-B2FC-4F4A-98A0-E1809E8B5BF8}" type="datetimeFigureOut">
              <a:rPr lang="sr-Latn-RS" smtClean="0">
                <a:solidFill>
                  <a:prstClr val="black">
                    <a:tint val="75000"/>
                  </a:prstClr>
                </a:solidFill>
              </a:rPr>
              <a:pPr/>
              <a:t>30.4.2020</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89C95EAA-E173-442B-A7D8-F809F46D221E}" type="slidenum">
              <a:rPr lang="sr-Latn-RS" smtClean="0">
                <a:solidFill>
                  <a:prstClr val="black">
                    <a:tint val="75000"/>
                  </a:prstClr>
                </a:solidFill>
              </a:rPr>
              <a:pPr/>
              <a:t>‹#›</a:t>
            </a:fld>
            <a:endParaRPr lang="sr-Latn-RS">
              <a:solidFill>
                <a:prstClr val="black">
                  <a:tint val="75000"/>
                </a:prstClr>
              </a:solidFill>
            </a:endParaRPr>
          </a:p>
        </p:txBody>
      </p:sp>
    </p:spTree>
    <p:extLst>
      <p:ext uri="{BB962C8B-B14F-4D97-AF65-F5344CB8AC3E}">
        <p14:creationId xmlns:p14="http://schemas.microsoft.com/office/powerpoint/2010/main" val="235487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42FFCF-C303-4746-9F04-A6A45F17420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362238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42FFCF-C303-4746-9F04-A6A45F17420E}"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323689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2FFCF-C303-4746-9F04-A6A45F17420E}"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96993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2FFCF-C303-4746-9F04-A6A45F17420E}"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96303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2FFCF-C303-4746-9F04-A6A45F17420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134893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2FFCF-C303-4746-9F04-A6A45F17420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DD86-F018-4DB6-A972-5F129E71EA13}" type="slidenum">
              <a:rPr lang="en-US" smtClean="0"/>
              <a:t>‹#›</a:t>
            </a:fld>
            <a:endParaRPr lang="en-US"/>
          </a:p>
        </p:txBody>
      </p:sp>
    </p:spTree>
    <p:extLst>
      <p:ext uri="{BB962C8B-B14F-4D97-AF65-F5344CB8AC3E}">
        <p14:creationId xmlns:p14="http://schemas.microsoft.com/office/powerpoint/2010/main" val="81166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2FFCF-C303-4746-9F04-A6A45F17420E}" type="datetimeFigureOut">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8DD86-F018-4DB6-A972-5F129E71EA13}" type="slidenum">
              <a:rPr lang="en-US" smtClean="0"/>
              <a:t>‹#›</a:t>
            </a:fld>
            <a:endParaRPr lang="en-US"/>
          </a:p>
        </p:txBody>
      </p:sp>
    </p:spTree>
    <p:extLst>
      <p:ext uri="{BB962C8B-B14F-4D97-AF65-F5344CB8AC3E}">
        <p14:creationId xmlns:p14="http://schemas.microsoft.com/office/powerpoint/2010/main" val="3901474426"/>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4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66496-B2FC-4F4A-98A0-E1809E8B5BF8}" type="datetimeFigureOut">
              <a:rPr lang="sr-Latn-RS" smtClean="0">
                <a:solidFill>
                  <a:prstClr val="black">
                    <a:tint val="75000"/>
                  </a:prstClr>
                </a:solidFill>
                <a:cs typeface="Arial" charset="0"/>
              </a:rPr>
              <a:pPr/>
              <a:t>30.4.2020</a:t>
            </a:fld>
            <a:endParaRPr lang="sr-Latn-RS">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95EAA-E173-442B-A7D8-F809F46D221E}" type="slidenum">
              <a:rPr lang="sr-Latn-RS" smtClean="0">
                <a:solidFill>
                  <a:prstClr val="black">
                    <a:tint val="75000"/>
                  </a:prstClr>
                </a:solidFill>
                <a:cs typeface="Arial" charset="0"/>
              </a:rPr>
              <a:pPr/>
              <a:t>‹#›</a:t>
            </a:fld>
            <a:endParaRPr lang="sr-Latn-RS">
              <a:solidFill>
                <a:prstClr val="black">
                  <a:tint val="75000"/>
                </a:prstClr>
              </a:solidFill>
              <a:cs typeface="Arial" charset="0"/>
            </a:endParaRPr>
          </a:p>
        </p:txBody>
      </p:sp>
    </p:spTree>
    <p:extLst>
      <p:ext uri="{BB962C8B-B14F-4D97-AF65-F5344CB8AC3E}">
        <p14:creationId xmlns:p14="http://schemas.microsoft.com/office/powerpoint/2010/main" val="486014211"/>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66496-B2FC-4F4A-98A0-E1809E8B5BF8}" type="datetimeFigureOut">
              <a:rPr lang="sr-Latn-RS" smtClean="0">
                <a:solidFill>
                  <a:prstClr val="black">
                    <a:tint val="75000"/>
                  </a:prstClr>
                </a:solidFill>
                <a:cs typeface="Arial" charset="0"/>
              </a:rPr>
              <a:pPr/>
              <a:t>30.4.2020</a:t>
            </a:fld>
            <a:endParaRPr lang="sr-Latn-RS">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95EAA-E173-442B-A7D8-F809F46D221E}" type="slidenum">
              <a:rPr lang="sr-Latn-RS" smtClean="0">
                <a:solidFill>
                  <a:prstClr val="black">
                    <a:tint val="75000"/>
                  </a:prstClr>
                </a:solidFill>
                <a:cs typeface="Arial" charset="0"/>
              </a:rPr>
              <a:pPr/>
              <a:t>‹#›</a:t>
            </a:fld>
            <a:endParaRPr lang="sr-Latn-RS">
              <a:solidFill>
                <a:prstClr val="black">
                  <a:tint val="75000"/>
                </a:prstClr>
              </a:solidFill>
              <a:cs typeface="Arial" charset="0"/>
            </a:endParaRPr>
          </a:p>
        </p:txBody>
      </p:sp>
    </p:spTree>
    <p:extLst>
      <p:ext uri="{BB962C8B-B14F-4D97-AF65-F5344CB8AC3E}">
        <p14:creationId xmlns:p14="http://schemas.microsoft.com/office/powerpoint/2010/main" val="337475250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УНАПРЕЂИВАЊЕ МЕТОДИЧКОГ РАДА НАСТАВНИКА И РЕАЛИЗАЦИЈА НАСТАВЕ УСМЕРЕНЕ КА ИСХОДИМА УЧЕЊА</a:t>
            </a:r>
            <a:br>
              <a:rPr lang="sr-Cyrl-RS" dirty="0" smtClean="0"/>
            </a:br>
            <a:r>
              <a:rPr lang="sr-Cyrl-RS" dirty="0"/>
              <a:t/>
            </a:r>
            <a:br>
              <a:rPr lang="sr-Cyrl-RS" dirty="0"/>
            </a:br>
            <a:r>
              <a:rPr lang="sr-Cyrl-RS" dirty="0" smtClean="0"/>
              <a:t>Марко Груичић, педагошки саветник</a:t>
            </a:r>
            <a:endParaRPr lang="en-US" dirty="0"/>
          </a:p>
        </p:txBody>
      </p:sp>
      <p:sp>
        <p:nvSpPr>
          <p:cNvPr id="3" name="Subtitle 2"/>
          <p:cNvSpPr>
            <a:spLocks noGrp="1"/>
          </p:cNvSpPr>
          <p:nvPr>
            <p:ph type="subTitle" idx="1"/>
          </p:nvPr>
        </p:nvSpPr>
        <p:spPr>
          <a:xfrm>
            <a:off x="685800" y="3429000"/>
            <a:ext cx="7848600" cy="2209800"/>
          </a:xfrm>
        </p:spPr>
        <p:txBody>
          <a:bodyPr/>
          <a:lstStyle/>
          <a:p>
            <a:endParaRPr lang="en-US" dirty="0"/>
          </a:p>
        </p:txBody>
      </p:sp>
    </p:spTree>
    <p:extLst>
      <p:ext uri="{BB962C8B-B14F-4D97-AF65-F5344CB8AC3E}">
        <p14:creationId xmlns:p14="http://schemas.microsoft.com/office/powerpoint/2010/main" val="143584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sr-Cyrl-RS" dirty="0" smtClean="0"/>
              <a:t>Класификација наставних метода</a:t>
            </a:r>
            <a:br>
              <a:rPr lang="sr-Cyrl-RS" dirty="0" smtClean="0"/>
            </a:br>
            <a:r>
              <a:rPr lang="sr-Cyrl-RS" sz="2800" dirty="0" smtClean="0"/>
              <a:t>Према комуникацијско-информацијском критеријуму, наставне методе се могу поделити на:</a:t>
            </a:r>
            <a:br>
              <a:rPr lang="sr-Cyrl-RS" sz="2800" dirty="0" smtClean="0"/>
            </a:br>
            <a:r>
              <a:rPr lang="sr-Cyrl-RS" sz="2800" dirty="0" smtClean="0"/>
              <a:t>- ПРАКТИЧНЕ МЕТОДЕ-метода практичних радова,</a:t>
            </a:r>
            <a:br>
              <a:rPr lang="sr-Cyrl-RS" sz="2800" dirty="0" smtClean="0"/>
            </a:br>
            <a:r>
              <a:rPr lang="sr-Cyrl-RS" sz="2800" dirty="0" smtClean="0"/>
              <a:t>- ВИЗУЕЛНЕ МЕТОДЕ- метода демонстрације и метода цртања и илустрованих радова,</a:t>
            </a:r>
            <a:br>
              <a:rPr lang="sr-Cyrl-RS" sz="2800" dirty="0" smtClean="0"/>
            </a:br>
            <a:r>
              <a:rPr lang="sr-Cyrl-RS" sz="2800" dirty="0" smtClean="0"/>
              <a:t>- ВЕРБАЛНЕ МЕТОДЕ- метода усменог излагања, метода разговора, метода читања и рада на тексту и метода писања</a:t>
            </a:r>
            <a:br>
              <a:rPr lang="sr-Cyrl-RS" sz="2800" dirty="0" smtClean="0"/>
            </a:br>
            <a:endParaRPr lang="en-US" sz="2800" dirty="0"/>
          </a:p>
        </p:txBody>
      </p:sp>
    </p:spTree>
    <p:extLst>
      <p:ext uri="{BB962C8B-B14F-4D97-AF65-F5344CB8AC3E}">
        <p14:creationId xmlns:p14="http://schemas.microsoft.com/office/powerpoint/2010/main" val="3816785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fontScale="90000"/>
          </a:bodyPr>
          <a:lstStyle/>
          <a:p>
            <a:pPr algn="l"/>
            <a:r>
              <a:rPr lang="sr-Cyrl-RS" dirty="0" smtClean="0"/>
              <a:t>НА ИЗБОР НАСТАВНИХ МЕТОДА УТИЧУ:</a:t>
            </a:r>
            <a:br>
              <a:rPr lang="sr-Cyrl-RS" dirty="0" smtClean="0"/>
            </a:br>
            <a:r>
              <a:rPr lang="sr-Cyrl-RS" dirty="0" smtClean="0"/>
              <a:t>-задаци наставног предмета,</a:t>
            </a:r>
            <a:r>
              <a:rPr lang="sr-Cyrl-RS" dirty="0"/>
              <a:t/>
            </a:r>
            <a:br>
              <a:rPr lang="sr-Cyrl-RS" dirty="0"/>
            </a:br>
            <a:r>
              <a:rPr lang="sr-Cyrl-RS" dirty="0" smtClean="0"/>
              <a:t>-наставни садржаји појединог предмета,</a:t>
            </a:r>
            <a:br>
              <a:rPr lang="sr-Cyrl-RS" dirty="0" smtClean="0"/>
            </a:br>
            <a:r>
              <a:rPr lang="sr-Cyrl-RS" dirty="0" smtClean="0"/>
              <a:t>-учениково окружење,</a:t>
            </a:r>
            <a:br>
              <a:rPr lang="sr-Cyrl-RS" dirty="0" smtClean="0"/>
            </a:br>
            <a:r>
              <a:rPr lang="sr-Cyrl-RS" dirty="0" smtClean="0"/>
              <a:t>-узраст,</a:t>
            </a:r>
            <a:br>
              <a:rPr lang="sr-Cyrl-RS" dirty="0" smtClean="0"/>
            </a:br>
            <a:r>
              <a:rPr lang="sr-Cyrl-RS" dirty="0" smtClean="0"/>
              <a:t>-предзнање ученика.</a:t>
            </a:r>
            <a:br>
              <a:rPr lang="sr-Cyrl-RS" dirty="0" smtClean="0"/>
            </a:br>
            <a:endParaRPr lang="en-US" dirty="0"/>
          </a:p>
        </p:txBody>
      </p:sp>
    </p:spTree>
    <p:extLst>
      <p:ext uri="{BB962C8B-B14F-4D97-AF65-F5344CB8AC3E}">
        <p14:creationId xmlns:p14="http://schemas.microsoft.com/office/powerpoint/2010/main" val="2047619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r>
              <a:rPr lang="sr-Cyrl-RS" b="1" i="1" dirty="0" smtClean="0"/>
              <a:t>ВЕРБАЛНА МЕТОДА КАО НАЈЧЕШЋА И МЕТОДА КОЈА СЕ МОРА ПРИМЕНИТИ НА СВАКОМ НАСТАВНОМ ЧАСУ!!!</a:t>
            </a:r>
            <a:endParaRPr lang="en-US" b="1" i="1" dirty="0"/>
          </a:p>
        </p:txBody>
      </p:sp>
    </p:spTree>
    <p:extLst>
      <p:ext uri="{BB962C8B-B14F-4D97-AF65-F5344CB8AC3E}">
        <p14:creationId xmlns:p14="http://schemas.microsoft.com/office/powerpoint/2010/main" val="323303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normAutofit fontScale="90000"/>
          </a:bodyPr>
          <a:lstStyle/>
          <a:p>
            <a:pPr marL="571500" indent="-571500" algn="l">
              <a:buFont typeface="Wingdings" pitchFamily="2" charset="2"/>
              <a:buChar char="Ø"/>
            </a:pPr>
            <a:r>
              <a:rPr lang="sr-Cyrl-RS" dirty="0" smtClean="0"/>
              <a:t>МЕТОДА УСМЕНОГ ИЗЛАГАЊА-МОНОЛОШКА МЕТОДА</a:t>
            </a:r>
            <a:br>
              <a:rPr lang="sr-Cyrl-RS" dirty="0" smtClean="0"/>
            </a:br>
            <a:r>
              <a:rPr lang="sr-Cyrl-RS" sz="2800" dirty="0" smtClean="0"/>
              <a:t>-Према истарживањима, 2/3 свих говорних активности у настави припада наставниковом говору.</a:t>
            </a:r>
            <a:br>
              <a:rPr lang="sr-Cyrl-RS" sz="2800" dirty="0" smtClean="0"/>
            </a:br>
            <a:r>
              <a:rPr lang="sr-Cyrl-RS" sz="2800" dirty="0" smtClean="0"/>
              <a:t>-Искуства су показала да су знања стечена претежно методом наставниковог усменог излагања </a:t>
            </a:r>
            <a:r>
              <a:rPr lang="sr-Cyrl-RS" sz="2800" b="1" i="1" u="sng" dirty="0" smtClean="0"/>
              <a:t>непотпуна, вербална и формална.</a:t>
            </a:r>
            <a:br>
              <a:rPr lang="sr-Cyrl-RS" sz="2800" b="1" i="1" u="sng" dirty="0" smtClean="0"/>
            </a:br>
            <a:r>
              <a:rPr lang="sr-Cyrl-RS" sz="2800" dirty="0" smtClean="0"/>
              <a:t>-Искључива примена дате методе </a:t>
            </a:r>
            <a:r>
              <a:rPr lang="sr-Cyrl-RS" sz="2800" b="1" i="1" u="sng" dirty="0" smtClean="0"/>
              <a:t>не развија активност ученика, и самим тим ни њихове радне навике и способности.</a:t>
            </a:r>
            <a:endParaRPr lang="en-US" sz="2800" dirty="0"/>
          </a:p>
        </p:txBody>
      </p:sp>
    </p:spTree>
    <p:extLst>
      <p:ext uri="{BB962C8B-B14F-4D97-AF65-F5344CB8AC3E}">
        <p14:creationId xmlns:p14="http://schemas.microsoft.com/office/powerpoint/2010/main" val="4082859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ucenik1">
            <a:extLst>
              <a:ext uri="{FF2B5EF4-FFF2-40B4-BE49-F238E27FC236}">
                <a16:creationId xmlns="" xmlns:a16="http://schemas.microsoft.com/office/drawing/2014/main" id="{12349517-3DB4-4108-B5E8-7617110328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050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3" name="Picture 3" descr="ucenik1">
            <a:extLst>
              <a:ext uri="{FF2B5EF4-FFF2-40B4-BE49-F238E27FC236}">
                <a16:creationId xmlns="" xmlns:a16="http://schemas.microsoft.com/office/drawing/2014/main" id="{CBE7B5DB-A6AC-4B7B-AC23-FC83BD39C9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1242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4" descr="ucenik1">
            <a:extLst>
              <a:ext uri="{FF2B5EF4-FFF2-40B4-BE49-F238E27FC236}">
                <a16:creationId xmlns="" xmlns:a16="http://schemas.microsoft.com/office/drawing/2014/main" id="{382F1983-BCA1-4021-93B7-BA1A8A550C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9050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5" name="Picture 5" descr="ucenik1">
            <a:extLst>
              <a:ext uri="{FF2B5EF4-FFF2-40B4-BE49-F238E27FC236}">
                <a16:creationId xmlns="" xmlns:a16="http://schemas.microsoft.com/office/drawing/2014/main" id="{081FD8DB-4807-47D3-861A-A56648F90D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1242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6" name="Picture 6" descr="ucenik1">
            <a:extLst>
              <a:ext uri="{FF2B5EF4-FFF2-40B4-BE49-F238E27FC236}">
                <a16:creationId xmlns="" xmlns:a16="http://schemas.microsoft.com/office/drawing/2014/main" id="{1F60D95A-1526-417C-A499-DCAFF7A5F9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2361" y="1904999"/>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7" name="Picture 7" descr="ucenik1">
            <a:extLst>
              <a:ext uri="{FF2B5EF4-FFF2-40B4-BE49-F238E27FC236}">
                <a16:creationId xmlns="" xmlns:a16="http://schemas.microsoft.com/office/drawing/2014/main" id="{31940486-1744-4D15-BDE6-9B54CD3E6C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1242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8" name="Picture 8" descr="ucenik1">
            <a:extLst>
              <a:ext uri="{FF2B5EF4-FFF2-40B4-BE49-F238E27FC236}">
                <a16:creationId xmlns="" xmlns:a16="http://schemas.microsoft.com/office/drawing/2014/main" id="{23E8EDCB-905E-46A5-9045-FDA3D0446D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3434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9" name="Picture 9" descr="ucenik1">
            <a:extLst>
              <a:ext uri="{FF2B5EF4-FFF2-40B4-BE49-F238E27FC236}">
                <a16:creationId xmlns="" xmlns:a16="http://schemas.microsoft.com/office/drawing/2014/main" id="{27D6DBB5-AC3A-4DFC-B801-13513529B4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3434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0" name="Picture 10" descr="ucenik1">
            <a:extLst>
              <a:ext uri="{FF2B5EF4-FFF2-40B4-BE49-F238E27FC236}">
                <a16:creationId xmlns="" xmlns:a16="http://schemas.microsoft.com/office/drawing/2014/main" id="{A65CAE28-7B19-43DF-8696-B8B6D3A679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43434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1" name="Picture 11" descr="ucenik1">
            <a:extLst>
              <a:ext uri="{FF2B5EF4-FFF2-40B4-BE49-F238E27FC236}">
                <a16:creationId xmlns="" xmlns:a16="http://schemas.microsoft.com/office/drawing/2014/main" id="{DD12C431-7633-4FC5-9AEC-4434883E09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5626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2" name="Picture 12" descr="ucenik1">
            <a:extLst>
              <a:ext uri="{FF2B5EF4-FFF2-40B4-BE49-F238E27FC236}">
                <a16:creationId xmlns="" xmlns:a16="http://schemas.microsoft.com/office/drawing/2014/main" id="{0002DEE6-6571-4EED-896C-2B85A94EE6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5626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3" name="Picture 13" descr="ucenik1">
            <a:extLst>
              <a:ext uri="{FF2B5EF4-FFF2-40B4-BE49-F238E27FC236}">
                <a16:creationId xmlns="" xmlns:a16="http://schemas.microsoft.com/office/drawing/2014/main" id="{5E7F26CE-1862-44DF-BB2F-740358B67A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562600"/>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4" name="Picture 14" descr="nastavnik1">
            <a:extLst>
              <a:ext uri="{FF2B5EF4-FFF2-40B4-BE49-F238E27FC236}">
                <a16:creationId xmlns="" xmlns:a16="http://schemas.microsoft.com/office/drawing/2014/main" id="{8EA4591A-A250-4DC5-A9F0-C0513DC83C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219200"/>
            <a:ext cx="30480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95" name="Text Box 15">
            <a:extLst>
              <a:ext uri="{FF2B5EF4-FFF2-40B4-BE49-F238E27FC236}">
                <a16:creationId xmlns="" xmlns:a16="http://schemas.microsoft.com/office/drawing/2014/main" id="{255377C7-A11A-40E3-B372-0E3E90FDD71A}"/>
              </a:ext>
            </a:extLst>
          </p:cNvPr>
          <p:cNvSpPr txBox="1">
            <a:spLocks noChangeArrowheads="1"/>
          </p:cNvSpPr>
          <p:nvPr/>
        </p:nvSpPr>
        <p:spPr bwMode="auto">
          <a:xfrm>
            <a:off x="5181600" y="3429000"/>
            <a:ext cx="33528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base" hangingPunct="1">
              <a:spcBef>
                <a:spcPct val="50000"/>
              </a:spcBef>
              <a:spcAft>
                <a:spcPct val="0"/>
              </a:spcAft>
            </a:pPr>
            <a:r>
              <a:rPr lang="sr-Cyrl-RS" altLang="en-US" dirty="0" smtClean="0">
                <a:solidFill>
                  <a:srgbClr val="FFFFCC"/>
                </a:solidFill>
              </a:rPr>
              <a:t>присуствује</a:t>
            </a:r>
            <a:r>
              <a:rPr lang="sr-Latn-CS" altLang="en-US" dirty="0" smtClean="0">
                <a:solidFill>
                  <a:srgbClr val="FFFFCC"/>
                </a:solidFill>
              </a:rPr>
              <a:t>...</a:t>
            </a:r>
            <a:endParaRPr lang="sr-Latn-CS" altLang="en-US" dirty="0">
              <a:solidFill>
                <a:srgbClr val="FFFFCC"/>
              </a:solidFill>
            </a:endParaRPr>
          </a:p>
          <a:p>
            <a:pPr eaLnBrk="1" fontAlgn="base" hangingPunct="1">
              <a:spcBef>
                <a:spcPct val="50000"/>
              </a:spcBef>
              <a:spcAft>
                <a:spcPct val="0"/>
              </a:spcAft>
            </a:pPr>
            <a:r>
              <a:rPr lang="sr-Cyrl-RS" altLang="en-US" dirty="0" smtClean="0">
                <a:solidFill>
                  <a:srgbClr val="FFFFCC"/>
                </a:solidFill>
              </a:rPr>
              <a:t>слуша</a:t>
            </a:r>
            <a:r>
              <a:rPr lang="sr-Latn-CS" altLang="en-US" dirty="0" smtClean="0">
                <a:solidFill>
                  <a:srgbClr val="FFFFCC"/>
                </a:solidFill>
              </a:rPr>
              <a:t>...</a:t>
            </a:r>
            <a:endParaRPr lang="sr-Cyrl-CS" altLang="en-US" dirty="0">
              <a:solidFill>
                <a:srgbClr val="FFFFCC"/>
              </a:solidFill>
            </a:endParaRPr>
          </a:p>
          <a:p>
            <a:pPr eaLnBrk="1" fontAlgn="base" hangingPunct="1">
              <a:spcBef>
                <a:spcPct val="50000"/>
              </a:spcBef>
              <a:spcAft>
                <a:spcPct val="0"/>
              </a:spcAft>
            </a:pPr>
            <a:r>
              <a:rPr lang="sr-Cyrl-RS" altLang="en-US" dirty="0" smtClean="0">
                <a:solidFill>
                  <a:srgbClr val="FFFFCC"/>
                </a:solidFill>
              </a:rPr>
              <a:t>чује</a:t>
            </a:r>
            <a:r>
              <a:rPr lang="sr-Latn-CS" altLang="en-US" dirty="0" smtClean="0">
                <a:solidFill>
                  <a:srgbClr val="FFFFCC"/>
                </a:solidFill>
              </a:rPr>
              <a:t> </a:t>
            </a:r>
            <a:r>
              <a:rPr lang="sr-Latn-CS" altLang="en-US" dirty="0">
                <a:solidFill>
                  <a:srgbClr val="FFFFCC"/>
                </a:solidFill>
              </a:rPr>
              <a:t>...</a:t>
            </a:r>
            <a:endParaRPr lang="sr-Cyrl-CS" altLang="en-US" dirty="0">
              <a:solidFill>
                <a:srgbClr val="FFFFCC"/>
              </a:solidFill>
            </a:endParaRPr>
          </a:p>
          <a:p>
            <a:pPr eaLnBrk="1" fontAlgn="base" hangingPunct="1">
              <a:spcBef>
                <a:spcPct val="50000"/>
              </a:spcBef>
              <a:spcAft>
                <a:spcPct val="0"/>
              </a:spcAft>
            </a:pPr>
            <a:r>
              <a:rPr lang="sr-Cyrl-RS" altLang="en-US" dirty="0" smtClean="0">
                <a:solidFill>
                  <a:srgbClr val="FFFFCC"/>
                </a:solidFill>
              </a:rPr>
              <a:t>разуме</a:t>
            </a:r>
            <a:r>
              <a:rPr lang="sr-Cyrl-CS" altLang="en-US" dirty="0" smtClean="0">
                <a:solidFill>
                  <a:srgbClr val="FFFFCC"/>
                </a:solidFill>
              </a:rPr>
              <a:t> </a:t>
            </a:r>
            <a:r>
              <a:rPr lang="sr-Latn-CS" altLang="en-US" dirty="0" smtClean="0">
                <a:solidFill>
                  <a:srgbClr val="FFFFCC"/>
                </a:solidFill>
              </a:rPr>
              <a:t> </a:t>
            </a:r>
            <a:r>
              <a:rPr lang="sr-Latn-CS" altLang="en-US" dirty="0">
                <a:solidFill>
                  <a:srgbClr val="FFFFCC"/>
                </a:solidFill>
              </a:rPr>
              <a:t>...</a:t>
            </a:r>
            <a:endParaRPr lang="sr-Cyrl-CS" altLang="en-US" dirty="0">
              <a:solidFill>
                <a:srgbClr val="FFFFCC"/>
              </a:solidFill>
            </a:endParaRPr>
          </a:p>
          <a:p>
            <a:pPr eaLnBrk="1" fontAlgn="base" hangingPunct="1">
              <a:spcBef>
                <a:spcPct val="50000"/>
              </a:spcBef>
              <a:spcAft>
                <a:spcPct val="0"/>
              </a:spcAft>
            </a:pPr>
            <a:r>
              <a:rPr lang="sr-Cyrl-RS" altLang="en-US" dirty="0" smtClean="0">
                <a:solidFill>
                  <a:srgbClr val="FFFFCC"/>
                </a:solidFill>
              </a:rPr>
              <a:t>памти</a:t>
            </a:r>
            <a:r>
              <a:rPr lang="sr-Cyrl-CS" altLang="en-US" dirty="0" smtClean="0">
                <a:solidFill>
                  <a:srgbClr val="FFFFCC"/>
                </a:solidFill>
              </a:rPr>
              <a:t> </a:t>
            </a:r>
            <a:r>
              <a:rPr lang="sr-Cyrl-CS" altLang="en-US" dirty="0">
                <a:solidFill>
                  <a:srgbClr val="FFFFCC"/>
                </a:solidFill>
              </a:rPr>
              <a:t>...</a:t>
            </a:r>
            <a:endParaRPr lang="en-US" altLang="en-US" dirty="0">
              <a:solidFill>
                <a:srgbClr val="FFFFCC"/>
              </a:solidFill>
            </a:endParaRPr>
          </a:p>
          <a:p>
            <a:pPr eaLnBrk="1" fontAlgn="base" hangingPunct="1">
              <a:spcBef>
                <a:spcPct val="50000"/>
              </a:spcBef>
              <a:spcAft>
                <a:spcPct val="0"/>
              </a:spcAft>
            </a:pPr>
            <a:r>
              <a:rPr lang="sr-Cyrl-RS" altLang="en-US" dirty="0" smtClean="0">
                <a:solidFill>
                  <a:srgbClr val="FFFFCC"/>
                </a:solidFill>
              </a:rPr>
              <a:t>примењује</a:t>
            </a:r>
            <a:r>
              <a:rPr lang="sr-Latn-CS" altLang="en-US" dirty="0" smtClean="0">
                <a:solidFill>
                  <a:srgbClr val="FFFFCC"/>
                </a:solidFill>
              </a:rPr>
              <a:t>...</a:t>
            </a:r>
            <a:endParaRPr lang="en-US" altLang="en-US" dirty="0">
              <a:solidFill>
                <a:srgbClr val="FFFFCC"/>
              </a:solidFill>
            </a:endParaRPr>
          </a:p>
        </p:txBody>
      </p:sp>
      <p:sp>
        <p:nvSpPr>
          <p:cNvPr id="25616" name="Rectangle 16">
            <a:extLst>
              <a:ext uri="{FF2B5EF4-FFF2-40B4-BE49-F238E27FC236}">
                <a16:creationId xmlns="" xmlns:a16="http://schemas.microsoft.com/office/drawing/2014/main" id="{B7D3D486-CF8A-4EB9-AA74-51F5B885FBE5}"/>
              </a:ext>
            </a:extLst>
          </p:cNvPr>
          <p:cNvSpPr>
            <a:spLocks noChangeArrowheads="1"/>
          </p:cNvSpPr>
          <p:nvPr/>
        </p:nvSpPr>
        <p:spPr bwMode="auto">
          <a:xfrm>
            <a:off x="304800" y="152400"/>
            <a:ext cx="7848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base" hangingPunct="1">
              <a:spcBef>
                <a:spcPct val="0"/>
              </a:spcBef>
              <a:spcAft>
                <a:spcPct val="0"/>
              </a:spcAft>
            </a:pPr>
            <a:r>
              <a:rPr lang="sr-Cyrl-RS" altLang="en-US" sz="3200" b="1" dirty="0" smtClean="0">
                <a:solidFill>
                  <a:srgbClr val="FF0000"/>
                </a:solidFill>
                <a:latin typeface="Comic Sans MS" panose="030F0702030302020204" pitchFamily="66" charset="0"/>
              </a:rPr>
              <a:t>Учење слушањем предавања</a:t>
            </a:r>
            <a:endParaRPr lang="en-US" altLang="en-US" sz="3200" b="1" dirty="0">
              <a:solidFill>
                <a:srgbClr val="FF0000"/>
              </a:solidFill>
              <a:latin typeface="Comic Sans MS" panose="030F0702030302020204" pitchFamily="66" charset="0"/>
            </a:endParaRPr>
          </a:p>
        </p:txBody>
      </p:sp>
    </p:spTree>
    <p:custDataLst>
      <p:tags r:id="rId1"/>
    </p:custDataLst>
    <p:extLst>
      <p:ext uri="{BB962C8B-B14F-4D97-AF65-F5344CB8AC3E}">
        <p14:creationId xmlns:p14="http://schemas.microsoft.com/office/powerpoint/2010/main" val="23179668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95">
                                            <p:txEl>
                                              <p:pRg st="0" end="0"/>
                                            </p:txEl>
                                          </p:spTgt>
                                        </p:tgtEl>
                                        <p:attrNameLst>
                                          <p:attrName>style.visibility</p:attrName>
                                        </p:attrNameLst>
                                      </p:cBhvr>
                                      <p:to>
                                        <p:strVal val="visible"/>
                                      </p:to>
                                    </p:set>
                                    <p:anim calcmode="lin" valueType="num">
                                      <p:cBhvr additive="base">
                                        <p:cTn id="7" dur="500" fill="hold"/>
                                        <p:tgtEl>
                                          <p:spTgt spid="716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6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6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68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68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68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168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68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68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69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69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169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169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71695">
                                            <p:txEl>
                                              <p:pRg st="1" end="1"/>
                                            </p:txEl>
                                          </p:spTgt>
                                        </p:tgtEl>
                                        <p:attrNameLst>
                                          <p:attrName>style.visibility</p:attrName>
                                        </p:attrNameLst>
                                      </p:cBhvr>
                                      <p:to>
                                        <p:strVal val="visible"/>
                                      </p:to>
                                    </p:set>
                                    <p:anim calcmode="lin" valueType="num">
                                      <p:cBhvr additive="base">
                                        <p:cTn id="39" dur="500" fill="hold"/>
                                        <p:tgtEl>
                                          <p:spTgt spid="71695">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16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xit" presetSubtype="4" fill="hold" nodeType="clickEffect">
                                  <p:stCondLst>
                                    <p:cond delay="0"/>
                                  </p:stCondLst>
                                  <p:childTnLst>
                                    <p:animEffect transition="out" filter="slide(fromBottom)">
                                      <p:cBhvr>
                                        <p:cTn id="44" dur="500"/>
                                        <p:tgtEl>
                                          <p:spTgt spid="71684"/>
                                        </p:tgtEl>
                                      </p:cBhvr>
                                    </p:animEffect>
                                    <p:set>
                                      <p:cBhvr>
                                        <p:cTn id="45" dur="1" fill="hold">
                                          <p:stCondLst>
                                            <p:cond delay="499"/>
                                          </p:stCondLst>
                                        </p:cTn>
                                        <p:tgtEl>
                                          <p:spTgt spid="71684"/>
                                        </p:tgtEl>
                                        <p:attrNameLst>
                                          <p:attrName>style.visibility</p:attrName>
                                        </p:attrNameLst>
                                      </p:cBhvr>
                                      <p:to>
                                        <p:strVal val="hidden"/>
                                      </p:to>
                                    </p:set>
                                  </p:childTnLst>
                                </p:cTn>
                              </p:par>
                              <p:par>
                                <p:cTn id="46" presetID="12" presetClass="exit" presetSubtype="4" fill="hold" nodeType="withEffect">
                                  <p:stCondLst>
                                    <p:cond delay="0"/>
                                  </p:stCondLst>
                                  <p:childTnLst>
                                    <p:animEffect transition="out" filter="slide(fromBottom)">
                                      <p:cBhvr>
                                        <p:cTn id="47" dur="500"/>
                                        <p:tgtEl>
                                          <p:spTgt spid="71686"/>
                                        </p:tgtEl>
                                      </p:cBhvr>
                                    </p:animEffect>
                                    <p:set>
                                      <p:cBhvr>
                                        <p:cTn id="48" dur="1" fill="hold">
                                          <p:stCondLst>
                                            <p:cond delay="499"/>
                                          </p:stCondLst>
                                        </p:cTn>
                                        <p:tgtEl>
                                          <p:spTgt spid="71686"/>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71695">
                                            <p:txEl>
                                              <p:pRg st="2" end="2"/>
                                            </p:txEl>
                                          </p:spTgt>
                                        </p:tgtEl>
                                        <p:attrNameLst>
                                          <p:attrName>style.visibility</p:attrName>
                                        </p:attrNameLst>
                                      </p:cBhvr>
                                      <p:to>
                                        <p:strVal val="visible"/>
                                      </p:to>
                                    </p:set>
                                    <p:anim calcmode="lin" valueType="num">
                                      <p:cBhvr additive="base">
                                        <p:cTn id="53" dur="500" fill="hold"/>
                                        <p:tgtEl>
                                          <p:spTgt spid="71695">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16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xit" presetSubtype="4" fill="hold" nodeType="clickEffect">
                                  <p:stCondLst>
                                    <p:cond delay="0"/>
                                  </p:stCondLst>
                                  <p:childTnLst>
                                    <p:animEffect transition="out" filter="slide(fromBottom)">
                                      <p:cBhvr>
                                        <p:cTn id="58" dur="500"/>
                                        <p:tgtEl>
                                          <p:spTgt spid="71682"/>
                                        </p:tgtEl>
                                      </p:cBhvr>
                                    </p:animEffect>
                                    <p:set>
                                      <p:cBhvr>
                                        <p:cTn id="59" dur="1" fill="hold">
                                          <p:stCondLst>
                                            <p:cond delay="499"/>
                                          </p:stCondLst>
                                        </p:cTn>
                                        <p:tgtEl>
                                          <p:spTgt spid="71682"/>
                                        </p:tgtEl>
                                        <p:attrNameLst>
                                          <p:attrName>style.visibility</p:attrName>
                                        </p:attrNameLst>
                                      </p:cBhvr>
                                      <p:to>
                                        <p:strVal val="hidden"/>
                                      </p:to>
                                    </p:set>
                                  </p:childTnLst>
                                </p:cTn>
                              </p:par>
                              <p:par>
                                <p:cTn id="60" presetID="12" presetClass="exit" presetSubtype="4" fill="hold" nodeType="withEffect">
                                  <p:stCondLst>
                                    <p:cond delay="0"/>
                                  </p:stCondLst>
                                  <p:childTnLst>
                                    <p:animEffect transition="out" filter="slide(fromBottom)">
                                      <p:cBhvr>
                                        <p:cTn id="61" dur="500"/>
                                        <p:tgtEl>
                                          <p:spTgt spid="71685"/>
                                        </p:tgtEl>
                                      </p:cBhvr>
                                    </p:animEffect>
                                    <p:set>
                                      <p:cBhvr>
                                        <p:cTn id="62" dur="1" fill="hold">
                                          <p:stCondLst>
                                            <p:cond delay="499"/>
                                          </p:stCondLst>
                                        </p:cTn>
                                        <p:tgtEl>
                                          <p:spTgt spid="71685"/>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71695">
                                            <p:txEl>
                                              <p:pRg st="3" end="3"/>
                                            </p:txEl>
                                          </p:spTgt>
                                        </p:tgtEl>
                                        <p:attrNameLst>
                                          <p:attrName>style.visibility</p:attrName>
                                        </p:attrNameLst>
                                      </p:cBhvr>
                                      <p:to>
                                        <p:strVal val="visible"/>
                                      </p:to>
                                    </p:set>
                                    <p:anim calcmode="lin" valueType="num">
                                      <p:cBhvr additive="base">
                                        <p:cTn id="67" dur="500" fill="hold"/>
                                        <p:tgtEl>
                                          <p:spTgt spid="71695">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16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xit" presetSubtype="4" fill="hold" nodeType="clickEffect">
                                  <p:stCondLst>
                                    <p:cond delay="0"/>
                                  </p:stCondLst>
                                  <p:childTnLst>
                                    <p:animEffect transition="out" filter="slide(fromBottom)">
                                      <p:cBhvr>
                                        <p:cTn id="72" dur="500"/>
                                        <p:tgtEl>
                                          <p:spTgt spid="71687"/>
                                        </p:tgtEl>
                                      </p:cBhvr>
                                    </p:animEffect>
                                    <p:set>
                                      <p:cBhvr>
                                        <p:cTn id="73" dur="1" fill="hold">
                                          <p:stCondLst>
                                            <p:cond delay="499"/>
                                          </p:stCondLst>
                                        </p:cTn>
                                        <p:tgtEl>
                                          <p:spTgt spid="71687"/>
                                        </p:tgtEl>
                                        <p:attrNameLst>
                                          <p:attrName>style.visibility</p:attrName>
                                        </p:attrNameLst>
                                      </p:cBhvr>
                                      <p:to>
                                        <p:strVal val="hidden"/>
                                      </p:to>
                                    </p:set>
                                  </p:childTnLst>
                                </p:cTn>
                              </p:par>
                              <p:par>
                                <p:cTn id="74" presetID="12" presetClass="exit" presetSubtype="4" fill="hold" nodeType="withEffect">
                                  <p:stCondLst>
                                    <p:cond delay="0"/>
                                  </p:stCondLst>
                                  <p:childTnLst>
                                    <p:animEffect transition="out" filter="slide(fromBottom)">
                                      <p:cBhvr>
                                        <p:cTn id="75" dur="500"/>
                                        <p:tgtEl>
                                          <p:spTgt spid="71683"/>
                                        </p:tgtEl>
                                      </p:cBhvr>
                                    </p:animEffect>
                                    <p:set>
                                      <p:cBhvr>
                                        <p:cTn id="76" dur="1" fill="hold">
                                          <p:stCondLst>
                                            <p:cond delay="499"/>
                                          </p:stCondLst>
                                        </p:cTn>
                                        <p:tgtEl>
                                          <p:spTgt spid="71683"/>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71695">
                                            <p:txEl>
                                              <p:pRg st="4" end="4"/>
                                            </p:txEl>
                                          </p:spTgt>
                                        </p:tgtEl>
                                        <p:attrNameLst>
                                          <p:attrName>style.visibility</p:attrName>
                                        </p:attrNameLst>
                                      </p:cBhvr>
                                      <p:to>
                                        <p:strVal val="visible"/>
                                      </p:to>
                                    </p:set>
                                    <p:anim calcmode="lin" valueType="num">
                                      <p:cBhvr additive="base">
                                        <p:cTn id="81" dur="500" fill="hold"/>
                                        <p:tgtEl>
                                          <p:spTgt spid="71695">
                                            <p:txEl>
                                              <p:pRg st="4" end="4"/>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716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xit" presetSubtype="4" fill="hold" nodeType="clickEffect">
                                  <p:stCondLst>
                                    <p:cond delay="0"/>
                                  </p:stCondLst>
                                  <p:childTnLst>
                                    <p:animEffect transition="out" filter="slide(fromBottom)">
                                      <p:cBhvr>
                                        <p:cTn id="86" dur="500"/>
                                        <p:tgtEl>
                                          <p:spTgt spid="71688"/>
                                        </p:tgtEl>
                                      </p:cBhvr>
                                    </p:animEffect>
                                    <p:set>
                                      <p:cBhvr>
                                        <p:cTn id="87" dur="1" fill="hold">
                                          <p:stCondLst>
                                            <p:cond delay="499"/>
                                          </p:stCondLst>
                                        </p:cTn>
                                        <p:tgtEl>
                                          <p:spTgt spid="71688"/>
                                        </p:tgtEl>
                                        <p:attrNameLst>
                                          <p:attrName>style.visibility</p:attrName>
                                        </p:attrNameLst>
                                      </p:cBhvr>
                                      <p:to>
                                        <p:strVal val="hidden"/>
                                      </p:to>
                                    </p:set>
                                  </p:childTnLst>
                                </p:cTn>
                              </p:par>
                              <p:par>
                                <p:cTn id="88" presetID="12" presetClass="exit" presetSubtype="4" fill="hold" nodeType="withEffect">
                                  <p:stCondLst>
                                    <p:cond delay="0"/>
                                  </p:stCondLst>
                                  <p:childTnLst>
                                    <p:animEffect transition="out" filter="slide(fromBottom)">
                                      <p:cBhvr>
                                        <p:cTn id="89" dur="500"/>
                                        <p:tgtEl>
                                          <p:spTgt spid="71689"/>
                                        </p:tgtEl>
                                      </p:cBhvr>
                                    </p:animEffect>
                                    <p:set>
                                      <p:cBhvr>
                                        <p:cTn id="90" dur="1" fill="hold">
                                          <p:stCondLst>
                                            <p:cond delay="499"/>
                                          </p:stCondLst>
                                        </p:cTn>
                                        <p:tgtEl>
                                          <p:spTgt spid="71689"/>
                                        </p:tgtEl>
                                        <p:attrNameLst>
                                          <p:attrName>style.visibility</p:attrName>
                                        </p:attrNameLst>
                                      </p:cBhvr>
                                      <p:to>
                                        <p:strVal val="hidden"/>
                                      </p:to>
                                    </p:set>
                                  </p:childTnLst>
                                </p:cTn>
                              </p:par>
                              <p:par>
                                <p:cTn id="91" presetID="12" presetClass="exit" presetSubtype="4" fill="hold" nodeType="withEffect">
                                  <p:stCondLst>
                                    <p:cond delay="0"/>
                                  </p:stCondLst>
                                  <p:childTnLst>
                                    <p:animEffect transition="out" filter="slide(fromBottom)">
                                      <p:cBhvr>
                                        <p:cTn id="92" dur="500"/>
                                        <p:tgtEl>
                                          <p:spTgt spid="71690"/>
                                        </p:tgtEl>
                                      </p:cBhvr>
                                    </p:animEffect>
                                    <p:set>
                                      <p:cBhvr>
                                        <p:cTn id="93" dur="1" fill="hold">
                                          <p:stCondLst>
                                            <p:cond delay="499"/>
                                          </p:stCondLst>
                                        </p:cTn>
                                        <p:tgtEl>
                                          <p:spTgt spid="71690"/>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4" fill="hold" nodeType="clickEffect">
                                  <p:stCondLst>
                                    <p:cond delay="0"/>
                                  </p:stCondLst>
                                  <p:childTnLst>
                                    <p:set>
                                      <p:cBhvr>
                                        <p:cTn id="97" dur="1" fill="hold">
                                          <p:stCondLst>
                                            <p:cond delay="0"/>
                                          </p:stCondLst>
                                        </p:cTn>
                                        <p:tgtEl>
                                          <p:spTgt spid="71695">
                                            <p:txEl>
                                              <p:pRg st="5" end="5"/>
                                            </p:txEl>
                                          </p:spTgt>
                                        </p:tgtEl>
                                        <p:attrNameLst>
                                          <p:attrName>style.visibility</p:attrName>
                                        </p:attrNameLst>
                                      </p:cBhvr>
                                      <p:to>
                                        <p:strVal val="visible"/>
                                      </p:to>
                                    </p:set>
                                    <p:anim calcmode="lin" valueType="num">
                                      <p:cBhvr additive="base">
                                        <p:cTn id="98" dur="500" fill="hold"/>
                                        <p:tgtEl>
                                          <p:spTgt spid="71695">
                                            <p:txEl>
                                              <p:pRg st="5" end="5"/>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716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xit" presetSubtype="4" fill="hold" nodeType="clickEffect">
                                  <p:stCondLst>
                                    <p:cond delay="0"/>
                                  </p:stCondLst>
                                  <p:childTnLst>
                                    <p:animEffect transition="out" filter="slide(fromBottom)">
                                      <p:cBhvr>
                                        <p:cTn id="103" dur="500"/>
                                        <p:tgtEl>
                                          <p:spTgt spid="71692"/>
                                        </p:tgtEl>
                                      </p:cBhvr>
                                    </p:animEffect>
                                    <p:set>
                                      <p:cBhvr>
                                        <p:cTn id="104" dur="1" fill="hold">
                                          <p:stCondLst>
                                            <p:cond delay="499"/>
                                          </p:stCondLst>
                                        </p:cTn>
                                        <p:tgtEl>
                                          <p:spTgt spid="71692"/>
                                        </p:tgtEl>
                                        <p:attrNameLst>
                                          <p:attrName>style.visibility</p:attrName>
                                        </p:attrNameLst>
                                      </p:cBhvr>
                                      <p:to>
                                        <p:strVal val="hidden"/>
                                      </p:to>
                                    </p:set>
                                  </p:childTnLst>
                                </p:cTn>
                              </p:par>
                              <p:par>
                                <p:cTn id="105" presetID="12" presetClass="exit" presetSubtype="4" fill="hold" nodeType="withEffect">
                                  <p:stCondLst>
                                    <p:cond delay="0"/>
                                  </p:stCondLst>
                                  <p:childTnLst>
                                    <p:animEffect transition="out" filter="slide(fromBottom)">
                                      <p:cBhvr>
                                        <p:cTn id="106" dur="500"/>
                                        <p:tgtEl>
                                          <p:spTgt spid="71693"/>
                                        </p:tgtEl>
                                      </p:cBhvr>
                                    </p:animEffect>
                                    <p:set>
                                      <p:cBhvr>
                                        <p:cTn id="107" dur="1" fill="hold">
                                          <p:stCondLst>
                                            <p:cond delay="499"/>
                                          </p:stCondLst>
                                        </p:cTn>
                                        <p:tgtEl>
                                          <p:spTgt spid="716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 xmlns:a16="http://schemas.microsoft.com/office/drawing/2014/main" id="{687DBE94-DC5C-4BE6-BBD4-120A548EED6F}"/>
              </a:ext>
            </a:extLst>
          </p:cNvPr>
          <p:cNvSpPr>
            <a:spLocks noGrp="1" noChangeArrowheads="1"/>
          </p:cNvSpPr>
          <p:nvPr>
            <p:ph idx="1"/>
          </p:nvPr>
        </p:nvSpPr>
        <p:spPr>
          <a:xfrm>
            <a:off x="381000" y="685800"/>
            <a:ext cx="8434388" cy="5638800"/>
          </a:xfrm>
        </p:spPr>
        <p:txBody>
          <a:bodyPr>
            <a:normAutofit lnSpcReduction="10000"/>
          </a:bodyPr>
          <a:lstStyle/>
          <a:p>
            <a:pPr eaLnBrk="1" hangingPunct="1"/>
            <a:r>
              <a:rPr lang="sr-Cyrl-RS" altLang="en-US" sz="2800" b="1" dirty="0" smtClean="0">
                <a:solidFill>
                  <a:schemeClr val="hlink"/>
                </a:solidFill>
                <a:latin typeface="Comic Sans MS" panose="030F0702030302020204" pitchFamily="66" charset="0"/>
                <a:cs typeface="Times New Roman" panose="02020603050405020304" pitchFamily="18" charset="0"/>
              </a:rPr>
              <a:t>Правилна примена усменог излагања оживљава наставни процес и уноси у њега говорну динамичност.</a:t>
            </a:r>
          </a:p>
          <a:p>
            <a:pPr eaLnBrk="1" hangingPunct="1"/>
            <a:r>
              <a:rPr lang="hr-HR" altLang="en-US" sz="2800" b="1" dirty="0" smtClean="0">
                <a:solidFill>
                  <a:schemeClr val="hlink"/>
                </a:solidFill>
                <a:latin typeface="Comic Sans MS" panose="030F0702030302020204" pitchFamily="66" charset="0"/>
                <a:cs typeface="Times New Roman" panose="02020603050405020304" pitchFamily="18" charset="0"/>
              </a:rPr>
              <a:t> </a:t>
            </a:r>
            <a:r>
              <a:rPr lang="sr-Cyrl-RS" altLang="en-US" sz="2800" b="1" dirty="0" smtClean="0">
                <a:solidFill>
                  <a:schemeClr val="hlink"/>
                </a:solidFill>
                <a:latin typeface="Comic Sans MS" panose="030F0702030302020204" pitchFamily="66" charset="0"/>
                <a:cs typeface="Times New Roman" panose="02020603050405020304" pitchFamily="18" charset="0"/>
              </a:rPr>
              <a:t>Посебни значај има наставниково непосредно излагање при увођењу ученика у нове облике рада (објашњавање тежих појединости при обрађивању непознатих речи)</a:t>
            </a:r>
          </a:p>
          <a:p>
            <a:pPr eaLnBrk="1" hangingPunct="1"/>
            <a:r>
              <a:rPr lang="sr-Cyrl-RS" altLang="en-US" sz="2800" b="1" dirty="0" smtClean="0">
                <a:solidFill>
                  <a:schemeClr val="hlink"/>
                </a:solidFill>
                <a:latin typeface="Comic Sans MS" panose="030F0702030302020204" pitchFamily="66" charset="0"/>
                <a:cs typeface="Times New Roman" panose="02020603050405020304" pitchFamily="18" charset="0"/>
              </a:rPr>
              <a:t>Непознате и стране речи треба исписати на табли и објаснити. Речи, којима се наставник користи у излагању, ученици треба да разумеју, јер без понавања речника не могу успешно да схвате само излагање.</a:t>
            </a:r>
            <a:r>
              <a:rPr lang="hr-HR" altLang="en-US" sz="2800" dirty="0" smtClean="0">
                <a:latin typeface="Comic Sans MS" panose="030F0702030302020204" pitchFamily="66" charset="0"/>
                <a:cs typeface="Times New Roman" panose="02020603050405020304" pitchFamily="18" charset="0"/>
              </a:rPr>
              <a:t> </a:t>
            </a:r>
            <a:endParaRPr lang="en-GB" altLang="en-US" sz="2800" dirty="0"/>
          </a:p>
        </p:txBody>
      </p:sp>
    </p:spTree>
    <p:extLst>
      <p:ext uri="{BB962C8B-B14F-4D97-AF65-F5344CB8AC3E}">
        <p14:creationId xmlns:p14="http://schemas.microsoft.com/office/powerpoint/2010/main" val="628044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 xmlns:a16="http://schemas.microsoft.com/office/drawing/2014/main" id="{52F69588-EDE0-471E-AF4C-09259E4F5D95}"/>
              </a:ext>
            </a:extLst>
          </p:cNvPr>
          <p:cNvSpPr>
            <a:spLocks noGrp="1" noChangeArrowheads="1"/>
          </p:cNvSpPr>
          <p:nvPr>
            <p:ph idx="1"/>
          </p:nvPr>
        </p:nvSpPr>
        <p:spPr>
          <a:xfrm>
            <a:off x="304800" y="246856"/>
            <a:ext cx="8434388" cy="4230688"/>
          </a:xfrm>
        </p:spPr>
        <p:txBody>
          <a:bodyPr>
            <a:normAutofit lnSpcReduction="10000"/>
          </a:bodyPr>
          <a:lstStyle/>
          <a:p>
            <a:pPr eaLnBrk="1" hangingPunct="1"/>
            <a:endParaRPr lang="en-US" altLang="en-US" sz="2400" dirty="0" smtClean="0">
              <a:latin typeface="Comic Sans MS" panose="030F0702030302020204" pitchFamily="66" charset="0"/>
              <a:cs typeface="Times New Roman" panose="02020603050405020304" pitchFamily="18" charset="0"/>
            </a:endParaRPr>
          </a:p>
          <a:p>
            <a:pPr eaLnBrk="1" hangingPunct="1"/>
            <a:endParaRPr lang="en-US" altLang="en-US" sz="2400" dirty="0">
              <a:latin typeface="Comic Sans MS" panose="030F0702030302020204" pitchFamily="66" charset="0"/>
              <a:cs typeface="Times New Roman" panose="02020603050405020304" pitchFamily="18" charset="0"/>
            </a:endParaRPr>
          </a:p>
          <a:p>
            <a:pPr eaLnBrk="1" hangingPunct="1"/>
            <a:endParaRPr lang="en-US" altLang="en-US" sz="2400" dirty="0" smtClean="0">
              <a:latin typeface="Comic Sans MS" panose="030F0702030302020204" pitchFamily="66" charset="0"/>
              <a:cs typeface="Times New Roman" panose="02020603050405020304" pitchFamily="18" charset="0"/>
            </a:endParaRPr>
          </a:p>
          <a:p>
            <a:pPr eaLnBrk="1" hangingPunct="1"/>
            <a:endParaRPr lang="en-US" altLang="en-US" sz="2400" dirty="0">
              <a:latin typeface="Comic Sans MS" panose="030F0702030302020204" pitchFamily="66" charset="0"/>
              <a:cs typeface="Times New Roman" panose="02020603050405020304" pitchFamily="18" charset="0"/>
            </a:endParaRPr>
          </a:p>
          <a:p>
            <a:pPr eaLnBrk="1" hangingPunct="1"/>
            <a:endParaRPr lang="en-US" altLang="en-US" sz="2400" dirty="0" smtClean="0">
              <a:latin typeface="Comic Sans MS" panose="030F0702030302020204" pitchFamily="66" charset="0"/>
              <a:cs typeface="Times New Roman" panose="02020603050405020304" pitchFamily="18" charset="0"/>
            </a:endParaRPr>
          </a:p>
          <a:p>
            <a:pPr eaLnBrk="1" hangingPunct="1"/>
            <a:endParaRPr lang="en-US" altLang="en-US" sz="2400" dirty="0">
              <a:latin typeface="Comic Sans MS" panose="030F0702030302020204" pitchFamily="66" charset="0"/>
              <a:cs typeface="Times New Roman" panose="02020603050405020304" pitchFamily="18" charset="0"/>
            </a:endParaRPr>
          </a:p>
          <a:p>
            <a:pPr eaLnBrk="1" hangingPunct="1"/>
            <a:r>
              <a:rPr lang="sr-Cyrl-RS" altLang="en-US" sz="2400" dirty="0" smtClean="0">
                <a:latin typeface="Comic Sans MS" panose="030F0702030302020204" pitchFamily="66" charset="0"/>
                <a:cs typeface="Times New Roman" panose="02020603050405020304" pitchFamily="18" charset="0"/>
              </a:rPr>
              <a:t>Правилан</a:t>
            </a:r>
            <a:r>
              <a:rPr lang="sr-Cyrl-RS" altLang="en-US" sz="2400" dirty="0" smtClean="0">
                <a:latin typeface="Comic Sans MS" panose="030F0702030302020204" pitchFamily="66" charset="0"/>
                <a:cs typeface="Times New Roman" panose="02020603050405020304" pitchFamily="18" charset="0"/>
              </a:rPr>
              <a:t>, примерен, жив и занимљив наставников говор развија ученикову пажњу.</a:t>
            </a:r>
          </a:p>
          <a:p>
            <a:pPr eaLnBrk="1" hangingPunct="1"/>
            <a:r>
              <a:rPr lang="sr-Cyrl-RS" altLang="en-US" sz="2400" dirty="0" smtClean="0">
                <a:latin typeface="Comic Sans MS" panose="030F0702030302020204" pitchFamily="66" charset="0"/>
                <a:cs typeface="Times New Roman" panose="02020603050405020304" pitchFamily="18" charset="0"/>
              </a:rPr>
              <a:t>Слушајући његов говор, ученици имају прилику да усаврше свој говор</a:t>
            </a:r>
            <a:r>
              <a:rPr lang="hr-HR" altLang="en-US" sz="2400" dirty="0" smtClean="0">
                <a:latin typeface="Comic Sans MS" panose="030F0702030302020204" pitchFamily="66" charset="0"/>
                <a:cs typeface="Times New Roman" panose="02020603050405020304" pitchFamily="18" charset="0"/>
              </a:rPr>
              <a:t>,  </a:t>
            </a:r>
            <a:r>
              <a:rPr lang="sr-Cyrl-RS" altLang="en-US" sz="2400" dirty="0" smtClean="0">
                <a:latin typeface="Comic Sans MS" panose="030F0702030302020204" pitchFamily="66" charset="0"/>
                <a:cs typeface="Times New Roman" panose="02020603050405020304" pitchFamily="18" charset="0"/>
              </a:rPr>
              <a:t>да га обогате</a:t>
            </a:r>
            <a:r>
              <a:rPr lang="sr-Cyrl-RS" altLang="en-US" sz="2800" dirty="0" smtClean="0">
                <a:latin typeface="Comic Sans MS" panose="030F0702030302020204" pitchFamily="66" charset="0"/>
                <a:cs typeface="Times New Roman" panose="02020603050405020304" pitchFamily="18" charset="0"/>
              </a:rPr>
              <a:t>, ...</a:t>
            </a:r>
            <a:endParaRPr lang="hr-HR" altLang="en-US" sz="2800" dirty="0">
              <a:latin typeface="Comic Sans MS" panose="030F0702030302020204" pitchFamily="66" charset="0"/>
            </a:endParaRPr>
          </a:p>
          <a:p>
            <a:pPr eaLnBrk="1" hangingPunct="1">
              <a:buFont typeface="Wingdings" panose="05000000000000000000" pitchFamily="2" charset="2"/>
              <a:buNone/>
            </a:pPr>
            <a:endParaRPr lang="en-GB" altLang="en-US" sz="2800"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419562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a:extLst>
              <a:ext uri="{FF2B5EF4-FFF2-40B4-BE49-F238E27FC236}">
                <a16:creationId xmlns="" xmlns:a16="http://schemas.microsoft.com/office/drawing/2014/main" id="{4914CF2A-E770-4749-BD10-2B597FF61442}"/>
              </a:ext>
            </a:extLst>
          </p:cNvPr>
          <p:cNvSpPr>
            <a:spLocks noGrp="1" noChangeArrowheads="1"/>
          </p:cNvSpPr>
          <p:nvPr>
            <p:ph type="body" sz="half" idx="1"/>
          </p:nvPr>
        </p:nvSpPr>
        <p:spPr>
          <a:xfrm>
            <a:off x="328613" y="1941513"/>
            <a:ext cx="7138987" cy="4114800"/>
          </a:xfrm>
        </p:spPr>
        <p:txBody>
          <a:bodyPr>
            <a:normAutofit/>
          </a:bodyPr>
          <a:lstStyle/>
          <a:p>
            <a:pPr eaLnBrk="1" hangingPunct="1">
              <a:lnSpc>
                <a:spcPct val="90000"/>
              </a:lnSpc>
            </a:pPr>
            <a:r>
              <a:rPr lang="sr-Cyrl-RS" altLang="en-US" sz="2800" b="1" dirty="0" smtClean="0">
                <a:solidFill>
                  <a:srgbClr val="92D050"/>
                </a:solidFill>
                <a:latin typeface="Comic Sans MS" panose="030F0702030302020204" pitchFamily="66" charset="0"/>
                <a:cs typeface="Times New Roman" panose="02020603050405020304" pitchFamily="18" charset="0"/>
              </a:rPr>
              <a:t>Припрема наставника за примену ове методе обухвата:</a:t>
            </a:r>
            <a:r>
              <a:rPr lang="hr-HR" altLang="en-US" sz="2800" b="1" dirty="0" smtClean="0">
                <a:solidFill>
                  <a:srgbClr val="92D050"/>
                </a:solidFill>
                <a:latin typeface="Comic Sans MS" panose="030F0702030302020204" pitchFamily="66" charset="0"/>
                <a:cs typeface="Times New Roman" panose="02020603050405020304" pitchFamily="18" charset="0"/>
              </a:rPr>
              <a:t> </a:t>
            </a:r>
            <a:endParaRPr lang="hr-HR" altLang="en-US" sz="2800" b="1" dirty="0">
              <a:solidFill>
                <a:srgbClr val="92D050"/>
              </a:solidFill>
              <a:latin typeface="Comic Sans MS" panose="030F0702030302020204" pitchFamily="66" charset="0"/>
            </a:endParaRPr>
          </a:p>
          <a:p>
            <a:pPr lvl="1" eaLnBrk="1" hangingPunct="1">
              <a:lnSpc>
                <a:spcPct val="90000"/>
              </a:lnSpc>
            </a:pPr>
            <a:r>
              <a:rPr lang="sr-Cyrl-RS" altLang="en-US" dirty="0">
                <a:solidFill>
                  <a:schemeClr val="tx2"/>
                </a:solidFill>
                <a:latin typeface="Comic Sans MS" panose="030F0702030302020204" pitchFamily="66" charset="0"/>
                <a:cs typeface="Times New Roman" panose="02020603050405020304" pitchFamily="18" charset="0"/>
              </a:rPr>
              <a:t>в</a:t>
            </a:r>
            <a:r>
              <a:rPr lang="sr-Cyrl-RS" altLang="en-US" dirty="0" smtClean="0">
                <a:solidFill>
                  <a:schemeClr val="tx2"/>
                </a:solidFill>
                <a:latin typeface="Comic Sans MS" panose="030F0702030302020204" pitchFamily="66" charset="0"/>
                <a:cs typeface="Times New Roman" panose="02020603050405020304" pitchFamily="18" charset="0"/>
              </a:rPr>
              <a:t>ременско трајање излагања,</a:t>
            </a:r>
            <a:endParaRPr lang="hr-HR" altLang="en-US" dirty="0">
              <a:solidFill>
                <a:schemeClr val="tx2"/>
              </a:solidFill>
              <a:latin typeface="Comic Sans MS" panose="030F0702030302020204" pitchFamily="66" charset="0"/>
            </a:endParaRPr>
          </a:p>
          <a:p>
            <a:pPr lvl="1" eaLnBrk="1" hangingPunct="1">
              <a:lnSpc>
                <a:spcPct val="90000"/>
              </a:lnSpc>
            </a:pPr>
            <a:r>
              <a:rPr lang="sr-Cyrl-RS" altLang="en-US" dirty="0">
                <a:solidFill>
                  <a:schemeClr val="tx2"/>
                </a:solidFill>
                <a:latin typeface="Comic Sans MS" panose="030F0702030302020204" pitchFamily="66" charset="0"/>
                <a:cs typeface="Times New Roman" panose="02020603050405020304" pitchFamily="18" charset="0"/>
              </a:rPr>
              <a:t>п</a:t>
            </a:r>
            <a:r>
              <a:rPr lang="sr-Cyrl-RS" altLang="en-US" dirty="0" smtClean="0">
                <a:solidFill>
                  <a:schemeClr val="tx2"/>
                </a:solidFill>
                <a:latin typeface="Comic Sans MS" panose="030F0702030302020204" pitchFamily="66" charset="0"/>
                <a:cs typeface="Times New Roman" panose="02020603050405020304" pitchFamily="18" charset="0"/>
              </a:rPr>
              <a:t>лан излагања</a:t>
            </a:r>
            <a:r>
              <a:rPr lang="hr-HR" altLang="en-US" dirty="0" smtClean="0">
                <a:solidFill>
                  <a:schemeClr val="tx2"/>
                </a:solidFill>
                <a:latin typeface="Comic Sans MS" panose="030F0702030302020204" pitchFamily="66" charset="0"/>
                <a:cs typeface="Times New Roman" panose="02020603050405020304" pitchFamily="18" charset="0"/>
              </a:rPr>
              <a:t>, </a:t>
            </a:r>
            <a:endParaRPr lang="hr-HR" altLang="en-US" dirty="0">
              <a:solidFill>
                <a:schemeClr val="tx2"/>
              </a:solidFill>
              <a:latin typeface="Comic Sans MS" panose="030F0702030302020204" pitchFamily="66" charset="0"/>
            </a:endParaRPr>
          </a:p>
          <a:p>
            <a:pPr lvl="1" eaLnBrk="1" hangingPunct="1">
              <a:lnSpc>
                <a:spcPct val="90000"/>
              </a:lnSpc>
            </a:pPr>
            <a:r>
              <a:rPr lang="sr-Cyrl-RS" altLang="en-US" dirty="0">
                <a:solidFill>
                  <a:schemeClr val="tx2"/>
                </a:solidFill>
                <a:latin typeface="Comic Sans MS" panose="030F0702030302020204" pitchFamily="66" charset="0"/>
                <a:cs typeface="Times New Roman" panose="02020603050405020304" pitchFamily="18" charset="0"/>
              </a:rPr>
              <a:t>о</a:t>
            </a:r>
            <a:r>
              <a:rPr lang="sr-Cyrl-RS" altLang="en-US" dirty="0" smtClean="0">
                <a:solidFill>
                  <a:schemeClr val="tx2"/>
                </a:solidFill>
                <a:latin typeface="Comic Sans MS" panose="030F0702030302020204" pitchFamily="66" charset="0"/>
                <a:cs typeface="Times New Roman" panose="02020603050405020304" pitchFamily="18" charset="0"/>
              </a:rPr>
              <a:t>браду непознатих речи</a:t>
            </a:r>
            <a:r>
              <a:rPr lang="hr-HR" altLang="en-US" dirty="0" smtClean="0">
                <a:solidFill>
                  <a:schemeClr val="tx2"/>
                </a:solidFill>
                <a:latin typeface="Comic Sans MS" panose="030F0702030302020204" pitchFamily="66" charset="0"/>
                <a:cs typeface="Times New Roman" panose="02020603050405020304" pitchFamily="18" charset="0"/>
              </a:rPr>
              <a:t>, </a:t>
            </a:r>
            <a:endParaRPr lang="hr-HR" altLang="en-US" dirty="0">
              <a:solidFill>
                <a:schemeClr val="tx2"/>
              </a:solidFill>
              <a:latin typeface="Comic Sans MS" panose="030F0702030302020204" pitchFamily="66" charset="0"/>
            </a:endParaRPr>
          </a:p>
          <a:p>
            <a:pPr lvl="1" eaLnBrk="1" hangingPunct="1">
              <a:lnSpc>
                <a:spcPct val="90000"/>
              </a:lnSpc>
            </a:pPr>
            <a:r>
              <a:rPr lang="sr-Cyrl-RS" altLang="en-US" dirty="0">
                <a:solidFill>
                  <a:schemeClr val="tx2"/>
                </a:solidFill>
                <a:latin typeface="Comic Sans MS" panose="030F0702030302020204" pitchFamily="66" charset="0"/>
                <a:cs typeface="Times New Roman" panose="02020603050405020304" pitchFamily="18" charset="0"/>
              </a:rPr>
              <a:t>у</a:t>
            </a:r>
            <a:r>
              <a:rPr lang="sr-Cyrl-RS" altLang="en-US" dirty="0" smtClean="0">
                <a:solidFill>
                  <a:schemeClr val="tx2"/>
                </a:solidFill>
                <a:latin typeface="Comic Sans MS" panose="030F0702030302020204" pitchFamily="66" charset="0"/>
                <a:cs typeface="Times New Roman" panose="02020603050405020304" pitchFamily="18" charset="0"/>
              </a:rPr>
              <a:t>потребу наставних средстава</a:t>
            </a:r>
            <a:r>
              <a:rPr lang="hr-HR" altLang="en-US" dirty="0" smtClean="0">
                <a:solidFill>
                  <a:schemeClr val="tx2"/>
                </a:solidFill>
                <a:latin typeface="Comic Sans MS" panose="030F0702030302020204" pitchFamily="66" charset="0"/>
                <a:cs typeface="Times New Roman" panose="02020603050405020304" pitchFamily="18" charset="0"/>
              </a:rPr>
              <a:t>. </a:t>
            </a:r>
            <a:endParaRPr lang="en-GB" altLang="en-US" dirty="0">
              <a:solidFill>
                <a:schemeClr val="tx2"/>
              </a:solidFill>
              <a:latin typeface="Comic Sans MS" panose="030F0702030302020204" pitchFamily="66" charset="0"/>
              <a:cs typeface="Times New Roman" panose="02020603050405020304" pitchFamily="18" charset="0"/>
            </a:endParaRPr>
          </a:p>
        </p:txBody>
      </p:sp>
      <p:sp>
        <p:nvSpPr>
          <p:cNvPr id="2" name="ClipArt Placeholder 1"/>
          <p:cNvSpPr>
            <a:spLocks noGrp="1"/>
          </p:cNvSpPr>
          <p:nvPr>
            <p:ph type="clipArt" sz="half" idx="2"/>
          </p:nvPr>
        </p:nvSpPr>
        <p:spPr/>
      </p:sp>
    </p:spTree>
    <p:extLst>
      <p:ext uri="{BB962C8B-B14F-4D97-AF65-F5344CB8AC3E}">
        <p14:creationId xmlns:p14="http://schemas.microsoft.com/office/powerpoint/2010/main" val="3320513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 xmlns:a16="http://schemas.microsoft.com/office/drawing/2014/main" id="{E95B3404-70A4-48A1-9FD1-1401F6B830BD}"/>
              </a:ext>
            </a:extLst>
          </p:cNvPr>
          <p:cNvSpPr>
            <a:spLocks noGrp="1" noChangeArrowheads="1"/>
          </p:cNvSpPr>
          <p:nvPr>
            <p:ph idx="1"/>
          </p:nvPr>
        </p:nvSpPr>
        <p:spPr>
          <a:xfrm>
            <a:off x="328613" y="1752600"/>
            <a:ext cx="8586787" cy="4800600"/>
          </a:xfrm>
        </p:spPr>
        <p:txBody>
          <a:bodyPr>
            <a:normAutofit/>
          </a:bodyPr>
          <a:lstStyle/>
          <a:p>
            <a:pPr algn="just" eaLnBrk="1" hangingPunct="1"/>
            <a:r>
              <a:rPr lang="sr-Cyrl-RS" altLang="en-US" sz="2800" dirty="0" smtClean="0">
                <a:latin typeface="Comic Sans MS" panose="030F0702030302020204" pitchFamily="66" charset="0"/>
                <a:cs typeface="Times New Roman" panose="02020603050405020304" pitchFamily="18" charset="0"/>
              </a:rPr>
              <a:t>За ученике млађих разреда одговарају краћа излагања од пет до десет минута.</a:t>
            </a:r>
            <a:endParaRPr lang="hr-HR" altLang="en-US" sz="2800" dirty="0">
              <a:solidFill>
                <a:srgbClr val="FF0000"/>
              </a:solidFill>
              <a:latin typeface="Comic Sans MS" panose="030F0702030302020204" pitchFamily="66" charset="0"/>
            </a:endParaRPr>
          </a:p>
          <a:p>
            <a:pPr algn="just" eaLnBrk="1" hangingPunct="1"/>
            <a:r>
              <a:rPr lang="sr-Cyrl-RS" altLang="en-US" sz="2800" dirty="0" smtClean="0">
                <a:latin typeface="Comic Sans MS" panose="030F0702030302020204" pitchFamily="66" charset="0"/>
                <a:cs typeface="Times New Roman" panose="02020603050405020304" pitchFamily="18" charset="0"/>
              </a:rPr>
              <a:t>Наставник унапред утврђује план излагања.</a:t>
            </a:r>
            <a:endParaRPr lang="hr-HR" altLang="en-US" sz="2800" dirty="0">
              <a:solidFill>
                <a:schemeClr val="hlink"/>
              </a:solidFill>
              <a:latin typeface="Comic Sans MS" panose="030F0702030302020204" pitchFamily="66" charset="0"/>
              <a:cs typeface="Times New Roman" panose="02020603050405020304" pitchFamily="18" charset="0"/>
            </a:endParaRPr>
          </a:p>
          <a:p>
            <a:pPr algn="just" eaLnBrk="1" hangingPunct="1"/>
            <a:r>
              <a:rPr lang="hr-HR" altLang="en-US" sz="2800" dirty="0">
                <a:solidFill>
                  <a:srgbClr val="FF0000"/>
                </a:solidFill>
                <a:latin typeface="Comic Sans MS" panose="030F0702030302020204" pitchFamily="66" charset="0"/>
                <a:cs typeface="Times New Roman" panose="02020603050405020304" pitchFamily="18" charset="0"/>
              </a:rPr>
              <a:t> </a:t>
            </a:r>
            <a:r>
              <a:rPr lang="sr-Cyrl-RS" altLang="en-US" sz="2800" dirty="0" smtClean="0">
                <a:solidFill>
                  <a:srgbClr val="FF0000"/>
                </a:solidFill>
                <a:latin typeface="Comic Sans MS" panose="030F0702030302020204" pitchFamily="66" charset="0"/>
                <a:cs typeface="Times New Roman" panose="02020603050405020304" pitchFamily="18" charset="0"/>
              </a:rPr>
              <a:t>Обради непознатих и страних речи треба посветити пуну пажњу.</a:t>
            </a:r>
            <a:endParaRPr lang="hr-HR" altLang="en-US" sz="2800" dirty="0">
              <a:latin typeface="Comic Sans MS" panose="030F0702030302020204" pitchFamily="66" charset="0"/>
            </a:endParaRPr>
          </a:p>
          <a:p>
            <a:pPr algn="just" eaLnBrk="1" hangingPunct="1"/>
            <a:r>
              <a:rPr lang="sr-Cyrl-RS" altLang="en-US" sz="2800" dirty="0" smtClean="0">
                <a:latin typeface="Comic Sans MS" panose="030F0702030302020204" pitchFamily="66" charset="0"/>
                <a:cs typeface="Times New Roman" panose="02020603050405020304" pitchFamily="18" charset="0"/>
              </a:rPr>
              <a:t>Добро припремљено усмено излагање добија на свежини ако му се осигура одговарајућа визуелна подршка(записивање на табли, коришћење наставних листића, употреба сликовних материјала, ЦД, ...).</a:t>
            </a:r>
            <a:endParaRPr lang="hr-HR" altLang="en-US" sz="2800" dirty="0">
              <a:latin typeface="Comic Sans MS" panose="030F0702030302020204" pitchFamily="66" charset="0"/>
            </a:endParaRPr>
          </a:p>
          <a:p>
            <a:pPr eaLnBrk="1" hangingPunct="1"/>
            <a:endParaRPr lang="en-GB" altLang="en-US" sz="2400" dirty="0">
              <a:latin typeface="Book Antiqua" panose="02040602050305030304" pitchFamily="18" charset="0"/>
            </a:endParaRPr>
          </a:p>
        </p:txBody>
      </p:sp>
    </p:spTree>
    <p:extLst>
      <p:ext uri="{BB962C8B-B14F-4D97-AF65-F5344CB8AC3E}">
        <p14:creationId xmlns:p14="http://schemas.microsoft.com/office/powerpoint/2010/main" val="2998113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 xmlns:a16="http://schemas.microsoft.com/office/drawing/2014/main" id="{0A365ED3-05BB-4B30-B379-ADE096E1C569}"/>
              </a:ext>
            </a:extLst>
          </p:cNvPr>
          <p:cNvSpPr>
            <a:spLocks noGrp="1" noChangeArrowheads="1"/>
          </p:cNvSpPr>
          <p:nvPr>
            <p:ph idx="1"/>
          </p:nvPr>
        </p:nvSpPr>
        <p:spPr/>
        <p:txBody>
          <a:bodyPr>
            <a:normAutofit/>
          </a:bodyPr>
          <a:lstStyle/>
          <a:p>
            <a:pPr algn="ctr" eaLnBrk="1" hangingPunct="1">
              <a:buFont typeface="Wingdings" panose="05000000000000000000" pitchFamily="2" charset="2"/>
              <a:buNone/>
              <a:defRPr/>
            </a:pPr>
            <a:r>
              <a:rPr lang="sr-Cyrl-RS" cap="all" dirty="0" smtClean="0">
                <a:latin typeface="Comic Sans MS" pitchFamily="66" charset="0"/>
              </a:rPr>
              <a:t>„ДА БИ НАС УЧЕНИЦИ СЛУШАЛИ, ИЗНОСИМО ЗАНИМЉИВОСТИ И ДА БИ НАС ЦЕНИЛИ КОРИСТИМО ЗНАЊЕ.“</a:t>
            </a:r>
            <a:endParaRPr lang="sr-Latn-BA" cap="all" dirty="0">
              <a:latin typeface="Comic Sans MS" pitchFamily="66" charset="0"/>
            </a:endParaRPr>
          </a:p>
          <a:p>
            <a:pPr algn="r" eaLnBrk="1" hangingPunct="1">
              <a:buFont typeface="Wingdings" panose="05000000000000000000" pitchFamily="2" charset="2"/>
              <a:buNone/>
              <a:defRPr/>
            </a:pPr>
            <a:r>
              <a:rPr lang="sr-Cyrl-RS" dirty="0" smtClean="0"/>
              <a:t>Бајдел </a:t>
            </a:r>
            <a:endParaRPr lang="en-GB" dirty="0">
              <a:latin typeface="Book Antiqua" pitchFamily="18" charset="0"/>
            </a:endParaRPr>
          </a:p>
        </p:txBody>
      </p:sp>
    </p:spTree>
    <p:extLst>
      <p:ext uri="{BB962C8B-B14F-4D97-AF65-F5344CB8AC3E}">
        <p14:creationId xmlns:p14="http://schemas.microsoft.com/office/powerpoint/2010/main" val="25939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2468562"/>
          </a:xfrm>
        </p:spPr>
        <p:txBody>
          <a:bodyPr>
            <a:normAutofit fontScale="90000"/>
          </a:bodyPr>
          <a:lstStyle/>
          <a:p>
            <a:pPr algn="r"/>
            <a:r>
              <a:rPr lang="sr-Cyrl-RS" dirty="0" smtClean="0"/>
              <a:t/>
            </a:r>
            <a:br>
              <a:rPr lang="sr-Cyrl-RS" dirty="0" smtClean="0"/>
            </a:br>
            <a:r>
              <a:rPr lang="sr-Cyrl-RS" dirty="0"/>
              <a:t/>
            </a:r>
            <a:br>
              <a:rPr lang="sr-Cyrl-RS" dirty="0"/>
            </a:br>
            <a:r>
              <a:rPr lang="sr-Cyrl-RS" dirty="0" smtClean="0"/>
              <a:t/>
            </a:r>
            <a:br>
              <a:rPr lang="sr-Cyrl-RS" dirty="0" smtClean="0"/>
            </a:br>
            <a:r>
              <a:rPr lang="sr-Cyrl-RS" dirty="0"/>
              <a:t/>
            </a:r>
            <a:br>
              <a:rPr lang="sr-Cyrl-RS" dirty="0"/>
            </a:br>
            <a:r>
              <a:rPr lang="sr-Cyrl-RS" dirty="0"/>
              <a:t/>
            </a:r>
            <a:br>
              <a:rPr lang="sr-Cyrl-RS" dirty="0"/>
            </a:br>
            <a:r>
              <a:rPr lang="sr-Cyrl-RS" dirty="0" smtClean="0"/>
              <a:t/>
            </a:r>
            <a:br>
              <a:rPr lang="sr-Cyrl-RS" dirty="0" smtClean="0"/>
            </a:br>
            <a:r>
              <a:rPr lang="sr-Cyrl-RS" dirty="0" smtClean="0"/>
              <a:t>„Ко не зна, а не зна да не зна-опасан је, избегавајте га!</a:t>
            </a:r>
            <a:br>
              <a:rPr lang="sr-Cyrl-RS" dirty="0" smtClean="0"/>
            </a:br>
            <a:r>
              <a:rPr lang="sr-Cyrl-RS" dirty="0" smtClean="0"/>
              <a:t>Ко не зна, а зна да не зна-дете је, научите га!</a:t>
            </a:r>
            <a:br>
              <a:rPr lang="sr-Cyrl-RS" dirty="0" smtClean="0"/>
            </a:br>
            <a:r>
              <a:rPr lang="sr-Cyrl-RS" dirty="0" smtClean="0"/>
              <a:t>Ко зна, а не зна да зна-спава, пробудите да!</a:t>
            </a:r>
            <a:br>
              <a:rPr lang="sr-Cyrl-RS" dirty="0" smtClean="0"/>
            </a:br>
            <a:r>
              <a:rPr lang="sr-Cyrl-RS" dirty="0" smtClean="0"/>
              <a:t>Ко зна и зна да зна-мудар је, следите га!“</a:t>
            </a:r>
            <a:br>
              <a:rPr lang="sr-Cyrl-RS" dirty="0" smtClean="0"/>
            </a:br>
            <a:r>
              <a:rPr lang="sr-Cyrl-RS" dirty="0" smtClean="0"/>
              <a:t>Конфучије</a:t>
            </a:r>
            <a:endParaRPr lang="en-US" dirty="0"/>
          </a:p>
        </p:txBody>
      </p:sp>
    </p:spTree>
    <p:extLst>
      <p:ext uri="{BB962C8B-B14F-4D97-AF65-F5344CB8AC3E}">
        <p14:creationId xmlns:p14="http://schemas.microsoft.com/office/powerpoint/2010/main" val="3881593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36A7A34E-73B3-4508-8617-DBC3E8B34114}"/>
              </a:ext>
            </a:extLst>
          </p:cNvPr>
          <p:cNvSpPr>
            <a:spLocks noGrp="1" noChangeArrowheads="1"/>
          </p:cNvSpPr>
          <p:nvPr>
            <p:ph type="title"/>
          </p:nvPr>
        </p:nvSpPr>
        <p:spPr/>
        <p:txBody>
          <a:bodyPr/>
          <a:lstStyle/>
          <a:p>
            <a:pPr marL="571500" indent="-571500" eaLnBrk="1" hangingPunct="1">
              <a:buFont typeface="Wingdings" pitchFamily="2" charset="2"/>
              <a:buChar char="Ø"/>
            </a:pPr>
            <a:r>
              <a:rPr lang="hr-HR" altLang="en-US" b="1" dirty="0">
                <a:solidFill>
                  <a:srgbClr val="FF0000"/>
                </a:solidFill>
                <a:latin typeface="Comic Sans MS" panose="030F0702030302020204" pitchFamily="66" charset="0"/>
                <a:cs typeface="Times New Roman" panose="02020603050405020304" pitchFamily="18" charset="0"/>
              </a:rPr>
              <a:t>	</a:t>
            </a:r>
            <a:r>
              <a:rPr lang="sr-Cyrl-RS" altLang="en-US" b="1" dirty="0" smtClean="0">
                <a:solidFill>
                  <a:srgbClr val="FF0000"/>
                </a:solidFill>
                <a:latin typeface="Comic Sans MS" panose="030F0702030302020204" pitchFamily="66" charset="0"/>
                <a:cs typeface="Times New Roman" panose="02020603050405020304" pitchFamily="18" charset="0"/>
              </a:rPr>
              <a:t>МЕТОДА РАЗГОВОРА</a:t>
            </a:r>
            <a:endParaRPr lang="en-GB" altLang="en-US" dirty="0">
              <a:cs typeface="Times New Roman" panose="02020603050405020304" pitchFamily="18" charset="0"/>
            </a:endParaRPr>
          </a:p>
        </p:txBody>
      </p:sp>
      <p:sp>
        <p:nvSpPr>
          <p:cNvPr id="38915" name="Rectangle 3">
            <a:extLst>
              <a:ext uri="{FF2B5EF4-FFF2-40B4-BE49-F238E27FC236}">
                <a16:creationId xmlns:a16="http://schemas.microsoft.com/office/drawing/2014/main" xmlns="" id="{6BE9895D-60C6-4CA4-AC3A-665402A55A9F}"/>
              </a:ext>
            </a:extLst>
          </p:cNvPr>
          <p:cNvSpPr>
            <a:spLocks noGrp="1" noChangeArrowheads="1"/>
          </p:cNvSpPr>
          <p:nvPr>
            <p:ph idx="1"/>
          </p:nvPr>
        </p:nvSpPr>
        <p:spPr/>
        <p:txBody>
          <a:bodyPr>
            <a:normAutofit fontScale="92500" lnSpcReduction="10000"/>
          </a:bodyPr>
          <a:lstStyle/>
          <a:p>
            <a:pPr eaLnBrk="1" hangingPunct="1"/>
            <a:r>
              <a:rPr lang="sr-Cyrl-RS" altLang="en-US" sz="2800" dirty="0" smtClean="0">
                <a:latin typeface="Comic Sans MS" panose="030F0702030302020204" pitchFamily="66" charset="0"/>
              </a:rPr>
              <a:t>Разликујемо више врста, облика разговора:</a:t>
            </a:r>
          </a:p>
          <a:p>
            <a:pPr marL="0" indent="0" eaLnBrk="1" hangingPunct="1">
              <a:buNone/>
            </a:pPr>
            <a:r>
              <a:rPr lang="sr-Cyrl-RS" altLang="en-US" sz="2800" dirty="0" smtClean="0">
                <a:latin typeface="Comic Sans MS" panose="030F0702030302020204" pitchFamily="66" charset="0"/>
              </a:rPr>
              <a:t>-катехетички,</a:t>
            </a:r>
          </a:p>
          <a:p>
            <a:pPr marL="0" indent="0" eaLnBrk="1" hangingPunct="1">
              <a:buNone/>
            </a:pPr>
            <a:r>
              <a:rPr lang="sr-Cyrl-RS" altLang="en-US" sz="2800" dirty="0" smtClean="0">
                <a:latin typeface="Comic Sans MS" panose="030F0702030302020204" pitchFamily="66" charset="0"/>
              </a:rPr>
              <a:t>-развојни,</a:t>
            </a:r>
          </a:p>
          <a:p>
            <a:pPr marL="0" indent="0" eaLnBrk="1" hangingPunct="1">
              <a:buNone/>
            </a:pPr>
            <a:r>
              <a:rPr lang="sr-Cyrl-RS" altLang="en-US" sz="2800" dirty="0" smtClean="0">
                <a:latin typeface="Comic Sans MS" panose="030F0702030302020204" pitchFamily="66" charset="0"/>
              </a:rPr>
              <a:t>-слободни,</a:t>
            </a:r>
          </a:p>
          <a:p>
            <a:pPr marL="0" indent="0" eaLnBrk="1" hangingPunct="1">
              <a:buNone/>
            </a:pPr>
            <a:r>
              <a:rPr lang="sr-Cyrl-RS" altLang="en-US" sz="2800" dirty="0" smtClean="0">
                <a:latin typeface="Comic Sans MS" panose="030F0702030302020204" pitchFamily="66" charset="0"/>
              </a:rPr>
              <a:t>-олуја идеја,...</a:t>
            </a:r>
            <a:endParaRPr lang="hr-HR" altLang="en-US" sz="2800" dirty="0">
              <a:solidFill>
                <a:schemeClr val="hlink"/>
              </a:solidFill>
              <a:latin typeface="Comic Sans MS" panose="030F0702030302020204" pitchFamily="66" charset="0"/>
            </a:endParaRPr>
          </a:p>
          <a:p>
            <a:pPr eaLnBrk="1" hangingPunct="1"/>
            <a:r>
              <a:rPr lang="sr-Cyrl-RS" altLang="en-US" sz="2800" b="1" dirty="0" smtClean="0">
                <a:solidFill>
                  <a:schemeClr val="hlink"/>
                </a:solidFill>
                <a:latin typeface="Comic Sans MS" panose="030F0702030302020204" pitchFamily="66" charset="0"/>
                <a:cs typeface="Times New Roman" panose="02020603050405020304" pitchFamily="18" charset="0"/>
              </a:rPr>
              <a:t>Катехетички разговор- састоји се од краћих питања и одређених одговора те се најчешће користи приликом поннављања и проверавања одређених чињеница, као на пример: „ Које су независне реченице? Када је почео Други светскки рат?“</a:t>
            </a:r>
            <a:endParaRPr lang="en-GB" altLang="en-US" sz="2400" dirty="0">
              <a:latin typeface="Comic Sans MS" panose="030F0702030302020204" pitchFamily="66" charset="0"/>
              <a:cs typeface="Times New Roman" panose="02020603050405020304" pitchFamily="18" charset="0"/>
            </a:endParaRPr>
          </a:p>
          <a:p>
            <a:pPr eaLnBrk="1" hangingPunct="1"/>
            <a:endParaRPr lang="en-GB" altLang="en-US" sz="2800" dirty="0">
              <a:latin typeface="Book Antiqua" panose="02040602050305030304" pitchFamily="18" charset="0"/>
            </a:endParaRPr>
          </a:p>
          <a:p>
            <a:pPr eaLnBrk="1" hangingPunct="1"/>
            <a:endParaRPr lang="en-GB" altLang="en-US" sz="2800" dirty="0">
              <a:latin typeface="Book Antiqua" panose="02040602050305030304" pitchFamily="18" charset="0"/>
            </a:endParaRPr>
          </a:p>
        </p:txBody>
      </p:sp>
    </p:spTree>
    <p:extLst>
      <p:ext uri="{BB962C8B-B14F-4D97-AF65-F5344CB8AC3E}">
        <p14:creationId xmlns:p14="http://schemas.microsoft.com/office/powerpoint/2010/main" val="1352710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xmlns="" id="{451A2CCA-3471-4C6F-9044-721997D17C5A}"/>
              </a:ext>
            </a:extLst>
          </p:cNvPr>
          <p:cNvSpPr>
            <a:spLocks noGrp="1" noChangeArrowheads="1"/>
          </p:cNvSpPr>
          <p:nvPr>
            <p:ph idx="1"/>
          </p:nvPr>
        </p:nvSpPr>
        <p:spPr/>
        <p:txBody>
          <a:bodyPr>
            <a:normAutofit/>
          </a:bodyPr>
          <a:lstStyle/>
          <a:p>
            <a:pPr algn="just" eaLnBrk="1" hangingPunct="1">
              <a:lnSpc>
                <a:spcPct val="90000"/>
              </a:lnSpc>
            </a:pPr>
            <a:r>
              <a:rPr lang="sr-Cyrl-RS" altLang="en-US" sz="3600" b="1" dirty="0" smtClean="0">
                <a:solidFill>
                  <a:schemeClr val="hlink"/>
                </a:solidFill>
                <a:latin typeface="Comic Sans MS" panose="030F0702030302020204" pitchFamily="66" charset="0"/>
                <a:cs typeface="Times New Roman" panose="02020603050405020304" pitchFamily="18" charset="0"/>
              </a:rPr>
              <a:t>Развојни-хеуристички разговор-наставник поставља подстицајна питања, прикупљајући успешне одговоре. На тај начин, избегавају се већа лутања и осигурава мање-више очекивани одговор.</a:t>
            </a:r>
            <a:endParaRPr lang="sr-Cyrl-RS" altLang="en-US" sz="3600" b="1" dirty="0">
              <a:solidFill>
                <a:schemeClr val="hlink"/>
              </a:solidFill>
              <a:latin typeface="Comic Sans MS" panose="030F0702030302020204" pitchFamily="66" charset="0"/>
              <a:cs typeface="Times New Roman" panose="02020603050405020304" pitchFamily="18" charset="0"/>
            </a:endParaRPr>
          </a:p>
          <a:p>
            <a:pPr algn="just" eaLnBrk="1" hangingPunct="1">
              <a:lnSpc>
                <a:spcPct val="90000"/>
              </a:lnSpc>
            </a:pPr>
            <a:endParaRPr lang="sr-Cyrl-RS" altLang="en-US" sz="3600" b="1" dirty="0" smtClean="0">
              <a:solidFill>
                <a:schemeClr val="hlink"/>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805903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xmlns="" id="{A3E5649B-84E1-4849-9E68-8345C9417351}"/>
              </a:ext>
            </a:extLst>
          </p:cNvPr>
          <p:cNvSpPr>
            <a:spLocks noGrp="1" noChangeArrowheads="1"/>
          </p:cNvSpPr>
          <p:nvPr>
            <p:ph idx="1"/>
          </p:nvPr>
        </p:nvSpPr>
        <p:spPr>
          <a:xfrm>
            <a:off x="381000" y="533400"/>
            <a:ext cx="8208963" cy="6096000"/>
          </a:xfrm>
        </p:spPr>
        <p:txBody>
          <a:bodyPr>
            <a:normAutofit lnSpcReduction="10000"/>
          </a:bodyPr>
          <a:lstStyle/>
          <a:p>
            <a:pPr eaLnBrk="1" hangingPunct="1">
              <a:buFont typeface="Wingdings" panose="05000000000000000000" pitchFamily="2" charset="2"/>
              <a:buNone/>
            </a:pPr>
            <a:r>
              <a:rPr lang="sr-Cyrl-RS" altLang="en-US" sz="4800" b="1" dirty="0">
                <a:solidFill>
                  <a:srgbClr val="FFFF00"/>
                </a:solidFill>
                <a:latin typeface="Comic Sans MS" panose="030F0702030302020204" pitchFamily="66" charset="0"/>
                <a:cs typeface="Times New Roman" panose="02020603050405020304" pitchFamily="18" charset="0"/>
              </a:rPr>
              <a:t> </a:t>
            </a:r>
            <a:r>
              <a:rPr lang="sr-Cyrl-RS" altLang="en-US" sz="4800" b="1" dirty="0" smtClean="0">
                <a:solidFill>
                  <a:srgbClr val="FFFF00"/>
                </a:solidFill>
                <a:latin typeface="Comic Sans MS" panose="030F0702030302020204" pitchFamily="66" charset="0"/>
                <a:cs typeface="Times New Roman" panose="02020603050405020304" pitchFamily="18" charset="0"/>
              </a:rPr>
              <a:t>НАЈЧЕШЋЕ СЕ КОРИСТИ</a:t>
            </a:r>
            <a:endParaRPr lang="hr-HR" altLang="en-US" sz="4800" b="1" dirty="0">
              <a:solidFill>
                <a:srgbClr val="FFFF00"/>
              </a:solidFill>
              <a:latin typeface="Comic Sans MS" panose="030F0702030302020204" pitchFamily="66" charset="0"/>
              <a:cs typeface="Times New Roman" panose="02020603050405020304" pitchFamily="18" charset="0"/>
            </a:endParaRPr>
          </a:p>
          <a:p>
            <a:pPr algn="just" eaLnBrk="1" hangingPunct="1"/>
            <a:r>
              <a:rPr lang="sr-Cyrl-RS" altLang="en-US" sz="2800" b="1" dirty="0" smtClean="0">
                <a:solidFill>
                  <a:schemeClr val="hlink"/>
                </a:solidFill>
                <a:latin typeface="Comic Sans MS" panose="030F0702030302020204" pitchFamily="66" charset="0"/>
                <a:cs typeface="Times New Roman" panose="02020603050405020304" pitchFamily="18" charset="0"/>
              </a:rPr>
              <a:t>Слободни разговор- сличан је разговору у свакидашњем животу, одвија се у слободном дијалогу. Слободни разговор захтева стрпљење, чекање одговора и узајамност слушања, образлагања свог мишљења.</a:t>
            </a:r>
            <a:endParaRPr lang="hr-HR" altLang="en-US" sz="2800" dirty="0">
              <a:latin typeface="Comic Sans MS" panose="030F0702030302020204" pitchFamily="66" charset="0"/>
            </a:endParaRPr>
          </a:p>
          <a:p>
            <a:pPr algn="just" eaLnBrk="1" hangingPunct="1"/>
            <a:r>
              <a:rPr lang="sr-Cyrl-RS" altLang="en-US" sz="2800" dirty="0" smtClean="0">
                <a:latin typeface="Comic Sans MS" panose="030F0702030302020204" pitchFamily="66" charset="0"/>
                <a:cs typeface="Times New Roman" panose="02020603050405020304" pitchFamily="18" charset="0"/>
              </a:rPr>
              <a:t>Ученике ваља охрабрити у изношењу свог мишљења, па и онда када дају нетачне одоворе. Често су нетачни одговори подстицај за расправу и објашњење међу ученицима.</a:t>
            </a:r>
            <a:endParaRPr lang="sr-Latn-BA" altLang="en-US" sz="2800" dirty="0">
              <a:latin typeface="Comic Sans MS" panose="030F0702030302020204" pitchFamily="66" charset="0"/>
            </a:endParaRPr>
          </a:p>
          <a:p>
            <a:pPr eaLnBrk="1" hangingPunct="1">
              <a:buFont typeface="Wingdings" panose="05000000000000000000" pitchFamily="2" charset="2"/>
              <a:buNone/>
            </a:pPr>
            <a:r>
              <a:rPr lang="sr-Latn-BA" altLang="en-US" sz="2800" dirty="0"/>
              <a:t>           </a:t>
            </a:r>
          </a:p>
          <a:p>
            <a:pPr marL="0" indent="0" eaLnBrk="1" hangingPunct="1">
              <a:buNone/>
            </a:pPr>
            <a:endParaRPr lang="en-GB" altLang="en-US" sz="2800" dirty="0">
              <a:solidFill>
                <a:srgbClr val="FF66FF"/>
              </a:solidFill>
            </a:endParaRPr>
          </a:p>
        </p:txBody>
      </p:sp>
    </p:spTree>
    <p:extLst>
      <p:ext uri="{BB962C8B-B14F-4D97-AF65-F5344CB8AC3E}">
        <p14:creationId xmlns:p14="http://schemas.microsoft.com/office/powerpoint/2010/main" val="2246523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xmlns="" id="{4A954C36-19F9-416E-9DF1-805E197A1B3D}"/>
              </a:ext>
            </a:extLst>
          </p:cNvPr>
          <p:cNvSpPr>
            <a:spLocks noGrp="1" noChangeArrowheads="1"/>
          </p:cNvSpPr>
          <p:nvPr>
            <p:ph idx="1"/>
          </p:nvPr>
        </p:nvSpPr>
        <p:spPr>
          <a:xfrm>
            <a:off x="304800" y="1143000"/>
            <a:ext cx="8208963" cy="5257800"/>
          </a:xfrm>
        </p:spPr>
        <p:txBody>
          <a:bodyPr>
            <a:normAutofit/>
          </a:bodyPr>
          <a:lstStyle/>
          <a:p>
            <a:pPr eaLnBrk="1" hangingPunct="1"/>
            <a:r>
              <a:rPr lang="sr-Cyrl-RS" altLang="en-US" sz="2800" b="1" dirty="0" smtClean="0">
                <a:solidFill>
                  <a:schemeClr val="hlink"/>
                </a:solidFill>
                <a:latin typeface="Comic Sans MS" panose="030F0702030302020204" pitchFamily="66" charset="0"/>
                <a:cs typeface="Times New Roman" panose="02020603050405020304" pitchFamily="18" charset="0"/>
              </a:rPr>
              <a:t>Дискусија(полемика, расправа, дебата) је облик разговора у којем се супротстављају мишљења о одређеној теми. Њу ваља унапред најавити, како би се ученици могли унапред припремити за расправу, на пример: </a:t>
            </a:r>
            <a:r>
              <a:rPr lang="sr-Cyrl-RS" altLang="en-US" sz="2800" b="1" dirty="0">
                <a:solidFill>
                  <a:schemeClr val="hlink"/>
                </a:solidFill>
                <a:latin typeface="Comic Sans MS" panose="030F0702030302020204" pitchFamily="66" charset="0"/>
                <a:cs typeface="Times New Roman" panose="02020603050405020304" pitchFamily="18" charset="0"/>
              </a:rPr>
              <a:t>п</a:t>
            </a:r>
            <a:r>
              <a:rPr lang="sr-Cyrl-RS" altLang="en-US" sz="2800" b="1" dirty="0" smtClean="0">
                <a:solidFill>
                  <a:schemeClr val="hlink"/>
                </a:solidFill>
                <a:latin typeface="Comic Sans MS" panose="030F0702030302020204" pitchFamily="66" charset="0"/>
                <a:cs typeface="Times New Roman" panose="02020603050405020304" pitchFamily="18" charset="0"/>
              </a:rPr>
              <a:t>ушење, слободно време, бављење спортом и сл.</a:t>
            </a:r>
            <a:endParaRPr lang="hr-HR" altLang="en-US" sz="2800" dirty="0">
              <a:latin typeface="Comic Sans MS" panose="030F0702030302020204" pitchFamily="66" charset="0"/>
              <a:cs typeface="Times New Roman" panose="02020603050405020304" pitchFamily="18" charset="0"/>
            </a:endParaRPr>
          </a:p>
          <a:p>
            <a:pPr algn="just" eaLnBrk="1" hangingPunct="1"/>
            <a:r>
              <a:rPr lang="sr-Cyrl-RS" altLang="en-US" sz="2800" dirty="0" smtClean="0">
                <a:latin typeface="Comic Sans MS" panose="030F0702030302020204" pitchFamily="66" charset="0"/>
                <a:cs typeface="Times New Roman" panose="02020603050405020304" pitchFamily="18" charset="0"/>
              </a:rPr>
              <a:t>Значајна ставка дебате је да не даје победника ни побеђеног. Њен задатак је заузимање личног става о теми дискусије.</a:t>
            </a:r>
            <a:endParaRPr lang="en-GB" altLang="en-US" sz="2800" dirty="0">
              <a:solidFill>
                <a:srgbClr val="FF0000"/>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3103163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xmlns="" id="{F597B36C-2510-434E-9D36-569AF81BF76E}"/>
              </a:ext>
            </a:extLst>
          </p:cNvPr>
          <p:cNvSpPr>
            <a:spLocks noGrp="1" noChangeArrowheads="1"/>
          </p:cNvSpPr>
          <p:nvPr>
            <p:ph idx="1"/>
          </p:nvPr>
        </p:nvSpPr>
        <p:spPr/>
        <p:txBody>
          <a:bodyPr>
            <a:normAutofit/>
          </a:bodyPr>
          <a:lstStyle/>
          <a:p>
            <a:pPr eaLnBrk="1" hangingPunct="1">
              <a:lnSpc>
                <a:spcPct val="90000"/>
              </a:lnSpc>
            </a:pPr>
            <a:r>
              <a:rPr lang="sr-Cyrl-RS" altLang="en-US" b="1" dirty="0" smtClean="0">
                <a:solidFill>
                  <a:schemeClr val="hlink"/>
                </a:solidFill>
                <a:latin typeface="Comic Sans MS" panose="030F0702030302020204" pitchFamily="66" charset="0"/>
                <a:cs typeface="Times New Roman" panose="02020603050405020304" pitchFamily="18" charset="0"/>
              </a:rPr>
              <a:t>Олуја идеја</a:t>
            </a:r>
            <a:r>
              <a:rPr lang="hr-HR" altLang="en-US" b="1" dirty="0" smtClean="0">
                <a:solidFill>
                  <a:srgbClr val="FF0000"/>
                </a:solidFill>
                <a:latin typeface="Comic Sans MS" panose="030F0702030302020204" pitchFamily="66" charset="0"/>
                <a:cs typeface="Times New Roman" panose="02020603050405020304" pitchFamily="18" charset="0"/>
              </a:rPr>
              <a:t> </a:t>
            </a:r>
            <a:r>
              <a:rPr lang="hr-HR" altLang="en-US" dirty="0" smtClean="0">
                <a:latin typeface="Comic Sans MS" panose="030F0702030302020204" pitchFamily="66" charset="0"/>
                <a:cs typeface="Times New Roman" panose="02020603050405020304" pitchFamily="18" charset="0"/>
              </a:rPr>
              <a:t> </a:t>
            </a:r>
            <a:r>
              <a:rPr lang="sr-Cyrl-RS" altLang="en-US" dirty="0" smtClean="0">
                <a:latin typeface="Comic Sans MS" panose="030F0702030302020204" pitchFamily="66" charset="0"/>
                <a:cs typeface="Times New Roman" panose="02020603050405020304" pitchFamily="18" charset="0"/>
              </a:rPr>
              <a:t>се сматра методом решавања проблема</a:t>
            </a:r>
            <a:r>
              <a:rPr lang="hr-HR" altLang="en-US" dirty="0" smtClean="0">
                <a:latin typeface="Comic Sans MS" panose="030F0702030302020204" pitchFamily="66" charset="0"/>
                <a:cs typeface="Times New Roman" panose="02020603050405020304" pitchFamily="18" charset="0"/>
              </a:rPr>
              <a:t>. </a:t>
            </a:r>
            <a:endParaRPr lang="hr-HR" altLang="en-US" dirty="0">
              <a:latin typeface="Comic Sans MS" panose="030F0702030302020204" pitchFamily="66" charset="0"/>
            </a:endParaRPr>
          </a:p>
          <a:p>
            <a:pPr eaLnBrk="1" hangingPunct="1">
              <a:lnSpc>
                <a:spcPct val="90000"/>
              </a:lnSpc>
            </a:pPr>
            <a:r>
              <a:rPr lang="hr-HR" altLang="en-US" dirty="0" smtClean="0">
                <a:solidFill>
                  <a:schemeClr val="hlink"/>
                </a:solidFill>
                <a:latin typeface="Comic Sans MS" panose="030F0702030302020204" pitchFamily="66" charset="0"/>
                <a:cs typeface="Times New Roman" panose="02020603050405020304" pitchFamily="18" charset="0"/>
              </a:rPr>
              <a:t>O</a:t>
            </a:r>
            <a:r>
              <a:rPr lang="sr-Cyrl-RS" altLang="en-US" dirty="0" smtClean="0">
                <a:solidFill>
                  <a:schemeClr val="hlink"/>
                </a:solidFill>
                <a:latin typeface="Comic Sans MS" panose="030F0702030302020204" pitchFamily="66" charset="0"/>
                <a:cs typeface="Times New Roman" panose="02020603050405020304" pitchFamily="18" charset="0"/>
              </a:rPr>
              <a:t>луја идеја</a:t>
            </a:r>
            <a:r>
              <a:rPr lang="hr-HR" altLang="en-US" dirty="0" smtClean="0">
                <a:solidFill>
                  <a:schemeClr val="tx2"/>
                </a:solidFill>
                <a:latin typeface="Comic Sans MS" panose="030F0702030302020204" pitchFamily="66" charset="0"/>
                <a:cs typeface="Times New Roman" panose="02020603050405020304" pitchFamily="18" charset="0"/>
              </a:rPr>
              <a:t> </a:t>
            </a:r>
            <a:r>
              <a:rPr lang="hr-HR" altLang="en-US" i="1" dirty="0">
                <a:latin typeface="Comic Sans MS" panose="030F0702030302020204" pitchFamily="66" charset="0"/>
              </a:rPr>
              <a:t>- </a:t>
            </a:r>
            <a:r>
              <a:rPr lang="hr-HR" altLang="en-US" i="1" dirty="0">
                <a:latin typeface="Comic Sans MS" panose="030F0702030302020204" pitchFamily="66" charset="0"/>
                <a:cs typeface="Times New Roman" panose="02020603050405020304" pitchFamily="18" charset="0"/>
              </a:rPr>
              <a:t> </a:t>
            </a:r>
            <a:r>
              <a:rPr lang="sr-Cyrl-RS" altLang="en-US" i="1" dirty="0" smtClean="0">
                <a:latin typeface="Comic Sans MS" panose="030F0702030302020204" pitchFamily="66" charset="0"/>
                <a:cs typeface="Times New Roman" panose="02020603050405020304" pitchFamily="18" charset="0"/>
              </a:rPr>
              <a:t>поступак који омогућава свим ученицима да изнесу примедбе, идеје, размишљање (све што им „падне на памет“).</a:t>
            </a:r>
            <a:r>
              <a:rPr lang="hr-HR" altLang="en-US" i="1" dirty="0" smtClean="0">
                <a:latin typeface="Comic Sans MS" panose="030F0702030302020204" pitchFamily="66" charset="0"/>
                <a:cs typeface="Times New Roman" panose="02020603050405020304" pitchFamily="18" charset="0"/>
              </a:rPr>
              <a:t> </a:t>
            </a:r>
            <a:endParaRPr lang="hr-HR" altLang="en-US" i="1" dirty="0">
              <a:latin typeface="Comic Sans MS" panose="030F0702030302020204" pitchFamily="66" charset="0"/>
            </a:endParaRPr>
          </a:p>
          <a:p>
            <a:pPr eaLnBrk="1" hangingPunct="1">
              <a:lnSpc>
                <a:spcPct val="90000"/>
              </a:lnSpc>
            </a:pPr>
            <a:r>
              <a:rPr lang="sr-Cyrl-RS" altLang="en-US" dirty="0" smtClean="0">
                <a:latin typeface="Comic Sans MS" panose="030F0702030302020204" pitchFamily="66" charset="0"/>
                <a:cs typeface="Times New Roman" panose="02020603050405020304" pitchFamily="18" charset="0"/>
              </a:rPr>
              <a:t>Добро спроведена, ова врста разговора подједнако укључује све учеснике.</a:t>
            </a:r>
            <a:endParaRPr lang="en-GB" altLang="en-US" dirty="0">
              <a:latin typeface="Comic Sans MS" panose="030F0702030302020204" pitchFamily="66" charset="0"/>
              <a:cs typeface="Times New Roman" panose="02020603050405020304" pitchFamily="18" charset="0"/>
            </a:endParaRPr>
          </a:p>
          <a:p>
            <a:pPr eaLnBrk="1" hangingPunct="1">
              <a:lnSpc>
                <a:spcPct val="90000"/>
              </a:lnSpc>
            </a:pPr>
            <a:endParaRPr lang="en-GB" altLang="en-US" sz="2800" dirty="0"/>
          </a:p>
        </p:txBody>
      </p:sp>
      <p:pic>
        <p:nvPicPr>
          <p:cNvPr id="43011" name="Picture 2" descr="http://www.mojtim.com/hr-znanja/files/sadrzaj/kp_315/Fotolia_10388161_XS.jpg">
            <a:extLst>
              <a:ext uri="{FF2B5EF4-FFF2-40B4-BE49-F238E27FC236}">
                <a16:creationId xmlns:a16="http://schemas.microsoft.com/office/drawing/2014/main" xmlns="" id="{5A54A4EA-3926-477F-939B-75BA2E3C54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1366" t="22482" r="6700" b="30202"/>
          <a:stretch>
            <a:fillRect/>
          </a:stretch>
        </p:blipFill>
        <p:spPr bwMode="auto">
          <a:xfrm>
            <a:off x="7010400" y="457200"/>
            <a:ext cx="160972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512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857980-A273-4FCE-AC66-189D74382E37}"/>
              </a:ext>
            </a:extLst>
          </p:cNvPr>
          <p:cNvSpPr>
            <a:spLocks noGrp="1"/>
          </p:cNvSpPr>
          <p:nvPr>
            <p:ph type="title"/>
          </p:nvPr>
        </p:nvSpPr>
        <p:spPr>
          <a:xfrm>
            <a:off x="506413" y="152400"/>
            <a:ext cx="8637587" cy="762000"/>
          </a:xfrm>
        </p:spPr>
        <p:txBody>
          <a:bodyPr>
            <a:normAutofit/>
          </a:bodyPr>
          <a:lstStyle/>
          <a:p>
            <a:pPr algn="ctr">
              <a:defRPr/>
            </a:pPr>
            <a:r>
              <a:rPr lang="sr-Cyrl-RS" dirty="0" smtClean="0">
                <a:solidFill>
                  <a:schemeClr val="accent1">
                    <a:lumMod val="60000"/>
                    <a:lumOff val="40000"/>
                  </a:schemeClr>
                </a:solidFill>
              </a:rPr>
              <a:t>ПРАКТИЧНИ ПРИМЕР</a:t>
            </a:r>
            <a:endParaRPr lang="en-US" dirty="0">
              <a:solidFill>
                <a:schemeClr val="accent1">
                  <a:lumMod val="60000"/>
                  <a:lumOff val="40000"/>
                </a:schemeClr>
              </a:solidFill>
            </a:endParaRPr>
          </a:p>
        </p:txBody>
      </p:sp>
      <p:sp>
        <p:nvSpPr>
          <p:cNvPr id="44035" name="Content Placeholder 2">
            <a:extLst>
              <a:ext uri="{FF2B5EF4-FFF2-40B4-BE49-F238E27FC236}">
                <a16:creationId xmlns="" xmlns:a16="http://schemas.microsoft.com/office/drawing/2014/main" id="{CB97490C-B1D3-4915-A2BD-4FEE1E2B992F}"/>
              </a:ext>
            </a:extLst>
          </p:cNvPr>
          <p:cNvSpPr>
            <a:spLocks noGrp="1"/>
          </p:cNvSpPr>
          <p:nvPr>
            <p:ph idx="1"/>
          </p:nvPr>
        </p:nvSpPr>
        <p:spPr>
          <a:xfrm>
            <a:off x="381000" y="990600"/>
            <a:ext cx="8208963" cy="5486400"/>
          </a:xfrm>
        </p:spPr>
        <p:txBody>
          <a:bodyPr>
            <a:normAutofit/>
          </a:bodyPr>
          <a:lstStyle/>
          <a:p>
            <a:pPr algn="just">
              <a:buFont typeface="Wingdings" panose="05000000000000000000" pitchFamily="2" charset="2"/>
              <a:buNone/>
            </a:pPr>
            <a:r>
              <a:rPr lang="sr-Cyrl-RS" altLang="en-US" dirty="0" smtClean="0">
                <a:solidFill>
                  <a:srgbClr val="FFFF00"/>
                </a:solidFill>
                <a:latin typeface="Comic Sans MS" panose="030F0702030302020204" pitchFamily="66" charset="0"/>
              </a:rPr>
              <a:t>КАКО СЕ РАЗВИЈА ОЛУЈА ИДЕЈА?</a:t>
            </a:r>
            <a:endParaRPr lang="sr-Latn-BA" altLang="en-US" dirty="0">
              <a:solidFill>
                <a:srgbClr val="FFFF00"/>
              </a:solidFill>
              <a:latin typeface="Comic Sans MS" panose="030F0702030302020204" pitchFamily="66" charset="0"/>
            </a:endParaRPr>
          </a:p>
          <a:p>
            <a:pPr algn="just">
              <a:buFont typeface="Wingdings" panose="05000000000000000000" pitchFamily="2" charset="2"/>
              <a:buNone/>
            </a:pPr>
            <a:endParaRPr lang="sr-Latn-BA" altLang="en-US" dirty="0" smtClean="0">
              <a:solidFill>
                <a:srgbClr val="FFFF00"/>
              </a:solidFill>
              <a:latin typeface="Comic Sans MS" panose="030F0702030302020204" pitchFamily="66" charset="0"/>
            </a:endParaRPr>
          </a:p>
          <a:p>
            <a:pPr algn="just"/>
            <a:r>
              <a:rPr lang="sr-Cyrl-RS" altLang="en-US" sz="2000" dirty="0" smtClean="0">
                <a:solidFill>
                  <a:srgbClr val="FFFF00"/>
                </a:solidFill>
                <a:latin typeface="Comic Sans MS" panose="030F0702030302020204" pitchFamily="66" charset="0"/>
              </a:rPr>
              <a:t>1. КОРАК- ОДРЕЂИВАЊЕ ЦИЉА ТРАЖЕЊА ИДЕЈЕ</a:t>
            </a:r>
            <a:endParaRPr lang="sr-Latn-BA" altLang="en-US" sz="2000" dirty="0">
              <a:solidFill>
                <a:srgbClr val="FFFF00"/>
              </a:solidFill>
              <a:latin typeface="Comic Sans MS" panose="030F0702030302020204" pitchFamily="66" charset="0"/>
            </a:endParaRPr>
          </a:p>
          <a:p>
            <a:pPr algn="just"/>
            <a:r>
              <a:rPr lang="sr-Cyrl-RS" altLang="en-US" sz="2000" dirty="0" smtClean="0">
                <a:solidFill>
                  <a:srgbClr val="FFFF00"/>
                </a:solidFill>
                <a:latin typeface="Comic Sans MS" panose="030F0702030302020204" pitchFamily="66" charset="0"/>
              </a:rPr>
              <a:t>2.КОРАК- ТРАЖЕЊЕ И ЗАПИСИВАЊЕ ИДЕЈЕ (на таблу (</a:t>
            </a:r>
            <a:r>
              <a:rPr lang="en-US" altLang="en-US" sz="2000" dirty="0" smtClean="0">
                <a:solidFill>
                  <a:srgbClr val="FFFF00"/>
                </a:solidFill>
                <a:latin typeface="Comic Sans MS" panose="030F0702030302020204" pitchFamily="66" charset="0"/>
              </a:rPr>
              <a:t> “brain map”</a:t>
            </a:r>
            <a:r>
              <a:rPr lang="sr-Cyrl-RS" altLang="en-US" sz="2000" dirty="0" smtClean="0">
                <a:solidFill>
                  <a:srgbClr val="FFFF00"/>
                </a:solidFill>
                <a:latin typeface="Comic Sans MS" panose="030F0702030302020204" pitchFamily="66" charset="0"/>
              </a:rPr>
              <a:t>), појединачно на листиће (</a:t>
            </a:r>
            <a:r>
              <a:rPr lang="en-US" altLang="en-US" sz="2000" dirty="0" smtClean="0">
                <a:solidFill>
                  <a:srgbClr val="FFFF00"/>
                </a:solidFill>
                <a:latin typeface="Comic Sans MS" panose="030F0702030302020204" pitchFamily="66" charset="0"/>
              </a:rPr>
              <a:t>“pin board”</a:t>
            </a:r>
            <a:r>
              <a:rPr lang="sr-Cyrl-RS" altLang="en-US" sz="2000" dirty="0" smtClean="0">
                <a:solidFill>
                  <a:srgbClr val="FFFF00"/>
                </a:solidFill>
                <a:latin typeface="Comic Sans MS" panose="030F0702030302020204" pitchFamily="66" charset="0"/>
              </a:rPr>
              <a:t>)  или лист који кружи од једног до другог ученика</a:t>
            </a:r>
            <a:endParaRPr lang="sr-Latn-BA" altLang="en-US" sz="2000" dirty="0">
              <a:solidFill>
                <a:srgbClr val="FFFF00"/>
              </a:solidFill>
              <a:latin typeface="Comic Sans MS" panose="030F0702030302020204" pitchFamily="66" charset="0"/>
            </a:endParaRPr>
          </a:p>
          <a:p>
            <a:pPr algn="just"/>
            <a:r>
              <a:rPr lang="en-US" altLang="en-US" sz="2000" dirty="0" smtClean="0">
                <a:solidFill>
                  <a:srgbClr val="FFFF00"/>
                </a:solidFill>
                <a:latin typeface="Comic Sans MS" panose="030F0702030302020204" pitchFamily="66" charset="0"/>
              </a:rPr>
              <a:t>3.</a:t>
            </a:r>
            <a:r>
              <a:rPr lang="sr-Cyrl-RS" altLang="en-US" sz="2000" dirty="0" smtClean="0">
                <a:solidFill>
                  <a:srgbClr val="FFFF00"/>
                </a:solidFill>
                <a:latin typeface="Comic Sans MS" panose="030F0702030302020204" pitchFamily="66" charset="0"/>
              </a:rPr>
              <a:t>КОРАК- РАЗВРСТАВАЊЕ И УДРУЖИВАЊЕ</a:t>
            </a:r>
            <a:endParaRPr lang="sr-Latn-BA" altLang="en-US" sz="2000" dirty="0">
              <a:solidFill>
                <a:srgbClr val="FFFF00"/>
              </a:solidFill>
              <a:latin typeface="Comic Sans MS" panose="030F0702030302020204" pitchFamily="66" charset="0"/>
            </a:endParaRPr>
          </a:p>
          <a:p>
            <a:pPr algn="just"/>
            <a:r>
              <a:rPr lang="sr-Cyrl-RS" altLang="en-US" sz="2000" dirty="0" smtClean="0">
                <a:solidFill>
                  <a:srgbClr val="FFFF00"/>
                </a:solidFill>
                <a:latin typeface="Comic Sans MS" panose="030F0702030302020204" pitchFamily="66" charset="0"/>
              </a:rPr>
              <a:t>Пошто је циљ „ОЛУЈЕ ИДЕЈА“ добијање што већег броја решења и идеја, у овој фази не дозвољавамо критичке примедбе, подсмевање или одбијање. Заједно са ученицима коментаришемо идеје, а по потреби их разјаснимо или допунимо. </a:t>
            </a:r>
            <a:endParaRPr lang="sr-Latn-BA" altLang="en-US" sz="2000" dirty="0">
              <a:solidFill>
                <a:srgbClr val="FFFF00"/>
              </a:solidFill>
              <a:latin typeface="Comic Sans MS" panose="030F0702030302020204" pitchFamily="66" charset="0"/>
            </a:endParaRPr>
          </a:p>
          <a:p>
            <a:pPr algn="just"/>
            <a:r>
              <a:rPr lang="sr-Cyrl-RS" altLang="en-US" sz="2000" dirty="0" smtClean="0">
                <a:solidFill>
                  <a:srgbClr val="FFFF00"/>
                </a:solidFill>
                <a:latin typeface="Comic Sans MS" panose="030F0702030302020204" pitchFamily="66" charset="0"/>
              </a:rPr>
              <a:t>4.КОРАК- ОЦЕЊИВАЊЕ И ИЗБОР НАЈПРИМЕРЕНИЈЕ-НАКОН КОНСТАТАЦИЈЕ ДА СУ СВЕ ИДЕЈЕ КОРИСНЕ И ДОБРЕ.</a:t>
            </a:r>
            <a:endParaRPr lang="sr-Latn-BA" altLang="en-US" sz="2000" dirty="0">
              <a:solidFill>
                <a:srgbClr val="FFFF00"/>
              </a:solidFill>
              <a:latin typeface="Comic Sans MS" panose="030F0702030302020204" pitchFamily="66" charset="0"/>
            </a:endParaRPr>
          </a:p>
          <a:p>
            <a:endParaRPr lang="en-US" altLang="en-US" sz="2000" dirty="0"/>
          </a:p>
        </p:txBody>
      </p:sp>
    </p:spTree>
    <p:extLst>
      <p:ext uri="{BB962C8B-B14F-4D97-AF65-F5344CB8AC3E}">
        <p14:creationId xmlns:p14="http://schemas.microsoft.com/office/powerpoint/2010/main" val="2590993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 xmlns:a16="http://schemas.microsoft.com/office/drawing/2014/main" id="{0DE2216B-E3A7-491F-BE7D-B6FD927A6B84}"/>
              </a:ext>
            </a:extLst>
          </p:cNvPr>
          <p:cNvSpPr>
            <a:spLocks noGrp="1" noChangeArrowheads="1"/>
          </p:cNvSpPr>
          <p:nvPr>
            <p:ph type="title"/>
          </p:nvPr>
        </p:nvSpPr>
        <p:spPr>
          <a:xfrm>
            <a:off x="317500" y="904875"/>
            <a:ext cx="8637588" cy="579438"/>
          </a:xfrm>
        </p:spPr>
        <p:txBody>
          <a:bodyPr>
            <a:normAutofit/>
          </a:bodyPr>
          <a:lstStyle/>
          <a:p>
            <a:pPr marL="457200" indent="-457200" eaLnBrk="1" hangingPunct="1">
              <a:buFont typeface="Wingdings" pitchFamily="2" charset="2"/>
              <a:buChar char="Ø"/>
            </a:pPr>
            <a:r>
              <a:rPr lang="sr-Cyrl-RS" altLang="en-US" sz="3200" dirty="0" smtClean="0">
                <a:latin typeface="Comic Sans MS" panose="030F0702030302020204" pitchFamily="66" charset="0"/>
                <a:cs typeface="Times New Roman" panose="02020603050405020304" pitchFamily="18" charset="0"/>
              </a:rPr>
              <a:t>МЕТОДА ЧИТАЊА И РАДА НА ТЕКСТУ</a:t>
            </a:r>
            <a:endParaRPr lang="en-GB" altLang="en-US" sz="3200" dirty="0">
              <a:latin typeface="Book Antiqua" panose="02040602050305030304" pitchFamily="18" charset="0"/>
              <a:cs typeface="Times New Roman" panose="02020603050405020304" pitchFamily="18" charset="0"/>
            </a:endParaRPr>
          </a:p>
        </p:txBody>
      </p:sp>
      <p:sp>
        <p:nvSpPr>
          <p:cNvPr id="49155" name="Rectangle 3">
            <a:extLst>
              <a:ext uri="{FF2B5EF4-FFF2-40B4-BE49-F238E27FC236}">
                <a16:creationId xmlns="" xmlns:a16="http://schemas.microsoft.com/office/drawing/2014/main" id="{F2576FCC-AA0D-4BBC-8771-B7E4C6D5F6DD}"/>
              </a:ext>
            </a:extLst>
          </p:cNvPr>
          <p:cNvSpPr>
            <a:spLocks noGrp="1" noChangeArrowheads="1"/>
          </p:cNvSpPr>
          <p:nvPr>
            <p:ph idx="1"/>
          </p:nvPr>
        </p:nvSpPr>
        <p:spPr/>
        <p:txBody>
          <a:bodyPr>
            <a:normAutofit/>
          </a:bodyPr>
          <a:lstStyle/>
          <a:p>
            <a:pPr algn="just" eaLnBrk="1" hangingPunct="1">
              <a:lnSpc>
                <a:spcPct val="90000"/>
              </a:lnSpc>
            </a:pPr>
            <a:endParaRPr lang="sr-Cyrl-RS" altLang="en-US" dirty="0" smtClean="0">
              <a:latin typeface="Comic Sans MS" panose="030F0702030302020204" pitchFamily="66" charset="0"/>
              <a:cs typeface="Times New Roman" panose="02020603050405020304" pitchFamily="18" charset="0"/>
            </a:endParaRPr>
          </a:p>
          <a:p>
            <a:pPr algn="just" eaLnBrk="1" hangingPunct="1">
              <a:lnSpc>
                <a:spcPct val="90000"/>
              </a:lnSpc>
            </a:pPr>
            <a:r>
              <a:rPr lang="sr-Cyrl-RS" altLang="en-US" dirty="0" smtClean="0">
                <a:latin typeface="Comic Sans MS" panose="030F0702030302020204" pitchFamily="66" charset="0"/>
                <a:cs typeface="Times New Roman" panose="02020603050405020304" pitchFamily="18" charset="0"/>
              </a:rPr>
              <a:t>Применом ове методе, ученици се упознају са текстом као важним извором знања. Радом на тексту, ученици савладавају технику читања, правилно коришћење текста уџбеника, радне свеске, читанке, часопис; оспособљавају се за самосталан рад на текстуалним изворима знања.</a:t>
            </a:r>
            <a:endParaRPr lang="hr-HR" altLang="en-US" dirty="0">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3097108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 xmlns:a16="http://schemas.microsoft.com/office/drawing/2014/main" id="{1CF11886-A7A8-4791-AF97-37855BCA1961}"/>
              </a:ext>
            </a:extLst>
          </p:cNvPr>
          <p:cNvSpPr>
            <a:spLocks noGrp="1" noChangeArrowheads="1"/>
          </p:cNvSpPr>
          <p:nvPr>
            <p:ph type="title"/>
          </p:nvPr>
        </p:nvSpPr>
        <p:spPr>
          <a:xfrm>
            <a:off x="317500" y="904875"/>
            <a:ext cx="8637588" cy="579438"/>
          </a:xfrm>
        </p:spPr>
        <p:txBody>
          <a:bodyPr/>
          <a:lstStyle/>
          <a:p>
            <a:pPr marL="457200" indent="-457200" algn="l" eaLnBrk="1" hangingPunct="1">
              <a:buFont typeface="Wingdings" pitchFamily="2" charset="2"/>
              <a:buChar char="Ø"/>
            </a:pPr>
            <a:r>
              <a:rPr lang="sr-Cyrl-RS" altLang="en-US" sz="3200" dirty="0" smtClean="0">
                <a:latin typeface="Comic Sans MS" panose="030F0702030302020204" pitchFamily="66" charset="0"/>
                <a:cs typeface="Times New Roman" panose="02020603050405020304" pitchFamily="18" charset="0"/>
              </a:rPr>
              <a:t>МЕТОДА ПИСАЊА</a:t>
            </a:r>
            <a:endParaRPr lang="en-GB" altLang="en-US" sz="3200" dirty="0">
              <a:latin typeface="Comic Sans MS" panose="030F0702030302020204" pitchFamily="66" charset="0"/>
              <a:cs typeface="Times New Roman" panose="02020603050405020304" pitchFamily="18" charset="0"/>
            </a:endParaRPr>
          </a:p>
        </p:txBody>
      </p:sp>
      <p:sp>
        <p:nvSpPr>
          <p:cNvPr id="51203" name="Rectangle 3">
            <a:extLst>
              <a:ext uri="{FF2B5EF4-FFF2-40B4-BE49-F238E27FC236}">
                <a16:creationId xmlns="" xmlns:a16="http://schemas.microsoft.com/office/drawing/2014/main" id="{AB0FD6CA-CB9D-4F79-891F-8001233CA111}"/>
              </a:ext>
            </a:extLst>
          </p:cNvPr>
          <p:cNvSpPr>
            <a:spLocks noGrp="1" noChangeArrowheads="1"/>
          </p:cNvSpPr>
          <p:nvPr>
            <p:ph idx="1"/>
          </p:nvPr>
        </p:nvSpPr>
        <p:spPr>
          <a:xfrm>
            <a:off x="328613" y="1941513"/>
            <a:ext cx="8586787" cy="4114800"/>
          </a:xfrm>
        </p:spPr>
        <p:txBody>
          <a:bodyPr/>
          <a:lstStyle/>
          <a:p>
            <a:pPr marL="0" indent="0" eaLnBrk="1" hangingPunct="1">
              <a:buNone/>
            </a:pPr>
            <a:r>
              <a:rPr lang="sr-Cyrl-RS" altLang="en-US" sz="2400" dirty="0">
                <a:latin typeface="Book Antiqua" panose="02040602050305030304" pitchFamily="18" charset="0"/>
                <a:cs typeface="Times New Roman" panose="02020603050405020304" pitchFamily="18" charset="0"/>
              </a:rPr>
              <a:t> </a:t>
            </a:r>
            <a:r>
              <a:rPr lang="sr-Cyrl-RS" altLang="en-US" sz="2400" dirty="0" smtClean="0">
                <a:latin typeface="Book Antiqua" panose="02040602050305030304" pitchFamily="18" charset="0"/>
                <a:cs typeface="Times New Roman" panose="02020603050405020304" pitchFamily="18" charset="0"/>
              </a:rPr>
              <a:t> </a:t>
            </a:r>
          </a:p>
          <a:p>
            <a:pPr marL="0" indent="0" eaLnBrk="1" hangingPunct="1">
              <a:buNone/>
            </a:pPr>
            <a:endParaRPr lang="sr-Cyrl-RS" altLang="en-US" sz="2400" dirty="0">
              <a:latin typeface="Book Antiqua" panose="02040602050305030304" pitchFamily="18" charset="0"/>
              <a:cs typeface="Times New Roman" panose="02020603050405020304" pitchFamily="18" charset="0"/>
            </a:endParaRPr>
          </a:p>
          <a:p>
            <a:pPr marL="0" indent="0" eaLnBrk="1" hangingPunct="1">
              <a:buNone/>
            </a:pPr>
            <a:endParaRPr lang="sr-Cyrl-RS" altLang="en-US" sz="2400" dirty="0" smtClean="0">
              <a:latin typeface="Book Antiqua" panose="02040602050305030304" pitchFamily="18" charset="0"/>
              <a:cs typeface="Times New Roman" panose="02020603050405020304" pitchFamily="18" charset="0"/>
            </a:endParaRPr>
          </a:p>
          <a:p>
            <a:pPr marL="0" indent="0" eaLnBrk="1" hangingPunct="1">
              <a:buNone/>
            </a:pPr>
            <a:r>
              <a:rPr lang="sr-Cyrl-RS" altLang="en-US" sz="2400" dirty="0" smtClean="0">
                <a:latin typeface="Book Antiqua" panose="02040602050305030304" pitchFamily="18" charset="0"/>
                <a:cs typeface="Times New Roman" panose="02020603050405020304" pitchFamily="18" charset="0"/>
              </a:rPr>
              <a:t>      -   знање чини тачнијим и чвршћим,</a:t>
            </a:r>
          </a:p>
          <a:p>
            <a:pPr marL="0" indent="0" eaLnBrk="1" hangingPunct="1">
              <a:buNone/>
            </a:pPr>
            <a:r>
              <a:rPr lang="sr-Cyrl-RS" altLang="en-US" sz="2400" dirty="0">
                <a:solidFill>
                  <a:srgbClr val="FFFF99"/>
                </a:solidFill>
                <a:latin typeface="Book Antiqua" panose="02040602050305030304" pitchFamily="18" charset="0"/>
                <a:cs typeface="Times New Roman" panose="02020603050405020304" pitchFamily="18" charset="0"/>
              </a:rPr>
              <a:t> </a:t>
            </a:r>
            <a:r>
              <a:rPr lang="sr-Cyrl-RS" altLang="en-US" sz="2400" dirty="0" smtClean="0">
                <a:solidFill>
                  <a:srgbClr val="FFFF99"/>
                </a:solidFill>
                <a:latin typeface="Book Antiqua" panose="02040602050305030304" pitchFamily="18" charset="0"/>
                <a:cs typeface="Times New Roman" panose="02020603050405020304" pitchFamily="18" charset="0"/>
              </a:rPr>
              <a:t>     -   подстиче облике самосталног рада ученика,</a:t>
            </a:r>
          </a:p>
          <a:p>
            <a:pPr marL="0" indent="0" eaLnBrk="1" hangingPunct="1">
              <a:buNone/>
            </a:pPr>
            <a:r>
              <a:rPr lang="sr-Cyrl-RS" altLang="en-US" sz="2400" dirty="0">
                <a:solidFill>
                  <a:srgbClr val="FFFF99"/>
                </a:solidFill>
                <a:latin typeface="Book Antiqua" panose="02040602050305030304" pitchFamily="18" charset="0"/>
                <a:cs typeface="Times New Roman" panose="02020603050405020304" pitchFamily="18" charset="0"/>
              </a:rPr>
              <a:t> </a:t>
            </a:r>
            <a:r>
              <a:rPr lang="sr-Cyrl-RS" altLang="en-US" sz="2400" dirty="0" smtClean="0">
                <a:solidFill>
                  <a:srgbClr val="FFFF99"/>
                </a:solidFill>
                <a:latin typeface="Book Antiqua" panose="02040602050305030304" pitchFamily="18" charset="0"/>
                <a:cs typeface="Times New Roman" panose="02020603050405020304" pitchFamily="18" charset="0"/>
              </a:rPr>
              <a:t>     -   обогаћује учеников речник</a:t>
            </a:r>
            <a:endParaRPr lang="hr-HR" altLang="en-US" sz="2400" dirty="0">
              <a:solidFill>
                <a:srgbClr val="FFFF99"/>
              </a:solidFill>
              <a:latin typeface="Book Antiqua" panose="02040602050305030304" pitchFamily="18" charset="0"/>
            </a:endParaRPr>
          </a:p>
          <a:p>
            <a:pPr eaLnBrk="1" hangingPunct="1"/>
            <a:endParaRPr lang="en-GB" altLang="en-US" sz="2400" dirty="0">
              <a:solidFill>
                <a:srgbClr val="FFFF99"/>
              </a:solidFill>
              <a:latin typeface="Book Antiqua" panose="02040602050305030304" pitchFamily="18" charset="0"/>
            </a:endParaRPr>
          </a:p>
          <a:p>
            <a:pPr eaLnBrk="1" hangingPunct="1"/>
            <a:endParaRPr lang="en-GB" altLang="en-US" sz="2400" dirty="0">
              <a:latin typeface="Book Antiqua" panose="02040602050305030304" pitchFamily="18" charset="0"/>
            </a:endParaRPr>
          </a:p>
        </p:txBody>
      </p:sp>
      <p:pic>
        <p:nvPicPr>
          <p:cNvPr id="51204" name="Picture 4" descr="C:\Program Files\Common Files\Microsoft Shared\Clipart\cagcat50\bd06639_.wmf">
            <a:extLst>
              <a:ext uri="{FF2B5EF4-FFF2-40B4-BE49-F238E27FC236}">
                <a16:creationId xmlns="" xmlns:a16="http://schemas.microsoft.com/office/drawing/2014/main" id="{75AA3364-3B32-4FA2-A8FC-402A817041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18415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7325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a:extLst>
              <a:ext uri="{FF2B5EF4-FFF2-40B4-BE49-F238E27FC236}">
                <a16:creationId xmlns="" xmlns:a16="http://schemas.microsoft.com/office/drawing/2014/main" id="{3D32C8B8-E1AB-4E18-BC01-9E50D6AB0202}"/>
              </a:ext>
            </a:extLst>
          </p:cNvPr>
          <p:cNvSpPr>
            <a:spLocks noGrp="1" noChangeArrowheads="1"/>
          </p:cNvSpPr>
          <p:nvPr>
            <p:ph idx="1"/>
          </p:nvPr>
        </p:nvSpPr>
        <p:spPr>
          <a:xfrm>
            <a:off x="328613" y="1941513"/>
            <a:ext cx="8434387" cy="4114800"/>
          </a:xfrm>
        </p:spPr>
        <p:txBody>
          <a:bodyPr>
            <a:normAutofit/>
          </a:bodyPr>
          <a:lstStyle/>
          <a:p>
            <a:pPr eaLnBrk="1" hangingPunct="1"/>
            <a:r>
              <a:rPr lang="sr-Cyrl-RS" altLang="en-US" sz="2800" dirty="0" smtClean="0">
                <a:latin typeface="Book Antiqua" panose="02040602050305030304" pitchFamily="18" charset="0"/>
              </a:rPr>
              <a:t>Наставник на школској табли мора писати:</a:t>
            </a:r>
            <a:endParaRPr lang="hr-HR" altLang="en-US" sz="2800" dirty="0">
              <a:latin typeface="Book Antiqua" panose="02040602050305030304" pitchFamily="18" charset="0"/>
            </a:endParaRPr>
          </a:p>
          <a:p>
            <a:pPr marL="457200" lvl="1" indent="0" eaLnBrk="1" hangingPunct="1">
              <a:buNone/>
            </a:pPr>
            <a:r>
              <a:rPr lang="sr-Cyrl-RS" altLang="en-US" dirty="0" smtClean="0">
                <a:solidFill>
                  <a:srgbClr val="FFFF99"/>
                </a:solidFill>
                <a:latin typeface="Book Antiqua" panose="02040602050305030304" pitchFamily="18" charset="0"/>
                <a:cs typeface="Times New Roman" panose="02020603050405020304" pitchFamily="18" charset="0"/>
              </a:rPr>
              <a:t>–лепо, прегледно, читко, граматички и правописно исправно, довољно великим словима.</a:t>
            </a:r>
            <a:endParaRPr lang="en-GB" altLang="en-US" dirty="0">
              <a:solidFill>
                <a:srgbClr val="FFFF99"/>
              </a:solidFill>
              <a:latin typeface="Book Antiqua" panose="02040602050305030304" pitchFamily="18" charset="0"/>
            </a:endParaRPr>
          </a:p>
          <a:p>
            <a:pPr eaLnBrk="1" hangingPunct="1"/>
            <a:r>
              <a:rPr lang="sr-Cyrl-RS" altLang="en-US" sz="2800" dirty="0" smtClean="0">
                <a:solidFill>
                  <a:schemeClr val="hlink"/>
                </a:solidFill>
                <a:latin typeface="Book Antiqua" panose="02040602050305030304" pitchFamily="18" charset="0"/>
                <a:cs typeface="Times New Roman" panose="02020603050405020304" pitchFamily="18" charset="0"/>
              </a:rPr>
              <a:t>Наставник данас често замењује школску таблу пројектором, паметном таблом.</a:t>
            </a:r>
            <a:endParaRPr lang="hr-HR" altLang="en-US" sz="2800" dirty="0">
              <a:solidFill>
                <a:schemeClr val="hlink"/>
              </a:solidFill>
              <a:latin typeface="Book Antiqua" panose="02040602050305030304" pitchFamily="18" charset="0"/>
            </a:endParaRPr>
          </a:p>
          <a:p>
            <a:pPr eaLnBrk="1" hangingPunct="1"/>
            <a:endParaRPr lang="en-GB" altLang="en-US" sz="2800" dirty="0">
              <a:latin typeface="Book Antiqua" panose="02040602050305030304" pitchFamily="18" charset="0"/>
            </a:endParaRPr>
          </a:p>
        </p:txBody>
      </p:sp>
    </p:spTree>
    <p:extLst>
      <p:ext uri="{BB962C8B-B14F-4D97-AF65-F5344CB8AC3E}">
        <p14:creationId xmlns:p14="http://schemas.microsoft.com/office/powerpoint/2010/main" val="254529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 xmlns:a16="http://schemas.microsoft.com/office/drawing/2014/main" id="{87B5B7F1-9776-49B6-83F3-C37ED011F4A4}"/>
              </a:ext>
            </a:extLst>
          </p:cNvPr>
          <p:cNvSpPr>
            <a:spLocks noGrp="1"/>
          </p:cNvSpPr>
          <p:nvPr>
            <p:ph type="title"/>
          </p:nvPr>
        </p:nvSpPr>
        <p:spPr>
          <a:xfrm>
            <a:off x="228600" y="0"/>
            <a:ext cx="8637588" cy="762000"/>
          </a:xfrm>
        </p:spPr>
        <p:txBody>
          <a:bodyPr/>
          <a:lstStyle/>
          <a:p>
            <a:r>
              <a:rPr lang="sr-Cyrl-RS" altLang="en-US" dirty="0" smtClean="0"/>
              <a:t>Још по неки савет...</a:t>
            </a:r>
            <a:endParaRPr lang="en-US" altLang="en-US" dirty="0"/>
          </a:p>
        </p:txBody>
      </p:sp>
      <p:sp>
        <p:nvSpPr>
          <p:cNvPr id="54275" name="Content Placeholder 2">
            <a:extLst>
              <a:ext uri="{FF2B5EF4-FFF2-40B4-BE49-F238E27FC236}">
                <a16:creationId xmlns="" xmlns:a16="http://schemas.microsoft.com/office/drawing/2014/main" id="{706AD73C-DA82-4CA4-8DAD-92D71D8A8F5F}"/>
              </a:ext>
            </a:extLst>
          </p:cNvPr>
          <p:cNvSpPr>
            <a:spLocks noGrp="1"/>
          </p:cNvSpPr>
          <p:nvPr>
            <p:ph idx="1"/>
          </p:nvPr>
        </p:nvSpPr>
        <p:spPr>
          <a:xfrm>
            <a:off x="328613" y="685800"/>
            <a:ext cx="8510587" cy="5370513"/>
          </a:xfrm>
        </p:spPr>
        <p:txBody>
          <a:bodyPr>
            <a:normAutofit lnSpcReduction="10000"/>
          </a:bodyPr>
          <a:lstStyle/>
          <a:p>
            <a:pPr algn="ctr">
              <a:buFont typeface="Wingdings" panose="05000000000000000000" pitchFamily="2" charset="2"/>
              <a:buNone/>
            </a:pPr>
            <a:r>
              <a:rPr lang="sr-Cyrl-RS" altLang="en-US" dirty="0" smtClean="0"/>
              <a:t>Подстицајна повратна порука</a:t>
            </a:r>
            <a:endParaRPr lang="sr-Latn-BA" altLang="en-US" dirty="0"/>
          </a:p>
          <a:p>
            <a:pPr algn="ctr">
              <a:buFont typeface="Wingdings" panose="05000000000000000000" pitchFamily="2" charset="2"/>
              <a:buNone/>
            </a:pPr>
            <a:r>
              <a:rPr lang="en-US" altLang="en-US" dirty="0" smtClean="0"/>
              <a:t>/</a:t>
            </a:r>
            <a:r>
              <a:rPr lang="sr-Cyrl-RS" altLang="en-US" dirty="0" smtClean="0"/>
              <a:t>На похвалама не треба штедети.</a:t>
            </a:r>
            <a:r>
              <a:rPr lang="en-US" altLang="en-US" dirty="0" smtClean="0"/>
              <a:t>/ </a:t>
            </a:r>
            <a:endParaRPr lang="sr-Latn-BA" altLang="en-US" dirty="0"/>
          </a:p>
          <a:p>
            <a:pPr algn="just"/>
            <a:r>
              <a:rPr lang="sr-Cyrl-RS" altLang="en-US" dirty="0" smtClean="0"/>
              <a:t>КОНСТАТАЦИЈА</a:t>
            </a:r>
            <a:r>
              <a:rPr lang="en-US" altLang="en-US" dirty="0" smtClean="0"/>
              <a:t> </a:t>
            </a:r>
            <a:r>
              <a:rPr lang="en-US" altLang="en-US" dirty="0" smtClean="0">
                <a:solidFill>
                  <a:srgbClr val="66FFFF"/>
                </a:solidFill>
              </a:rPr>
              <a:t>(«</a:t>
            </a:r>
            <a:r>
              <a:rPr lang="sr-Cyrl-RS" altLang="en-US" dirty="0" smtClean="0">
                <a:solidFill>
                  <a:srgbClr val="66FFFF"/>
                </a:solidFill>
              </a:rPr>
              <a:t>Добро урађено</a:t>
            </a:r>
            <a:r>
              <a:rPr lang="en-US" altLang="en-US" dirty="0" smtClean="0">
                <a:solidFill>
                  <a:srgbClr val="66FFFF"/>
                </a:solidFill>
              </a:rPr>
              <a:t>!»)</a:t>
            </a:r>
            <a:endParaRPr lang="sr-Latn-BA" altLang="en-US" dirty="0">
              <a:solidFill>
                <a:srgbClr val="66FFFF"/>
              </a:solidFill>
            </a:endParaRPr>
          </a:p>
          <a:p>
            <a:pPr algn="just"/>
            <a:r>
              <a:rPr lang="sr-Cyrl-RS" altLang="en-US" dirty="0" smtClean="0"/>
              <a:t>НАГЛАШАВАЊЕ</a:t>
            </a:r>
            <a:r>
              <a:rPr lang="sr-Latn-BA" altLang="en-US" dirty="0" smtClean="0"/>
              <a:t> </a:t>
            </a:r>
            <a:r>
              <a:rPr lang="en-US" altLang="en-US" dirty="0" smtClean="0">
                <a:solidFill>
                  <a:srgbClr val="66FFFF"/>
                </a:solidFill>
              </a:rPr>
              <a:t>(«</a:t>
            </a:r>
            <a:r>
              <a:rPr lang="sr-Cyrl-RS" altLang="en-US" dirty="0" smtClean="0">
                <a:solidFill>
                  <a:srgbClr val="66FFFF"/>
                </a:solidFill>
              </a:rPr>
              <a:t> Данас си био/-ла бољи/-ла него икада</a:t>
            </a:r>
            <a:r>
              <a:rPr lang="en-US" altLang="en-US" dirty="0" smtClean="0">
                <a:solidFill>
                  <a:srgbClr val="66FFFF"/>
                </a:solidFill>
              </a:rPr>
              <a:t>!») </a:t>
            </a:r>
            <a:endParaRPr lang="sr-Latn-BA" altLang="en-US" dirty="0">
              <a:solidFill>
                <a:srgbClr val="66FFFF"/>
              </a:solidFill>
            </a:endParaRPr>
          </a:p>
          <a:p>
            <a:pPr algn="just"/>
            <a:r>
              <a:rPr lang="sr-Cyrl-RS" altLang="en-US" dirty="0" smtClean="0"/>
              <a:t>ПРИЗНАЊЕ</a:t>
            </a:r>
            <a:r>
              <a:rPr lang="en-US" altLang="en-US" dirty="0" smtClean="0"/>
              <a:t> </a:t>
            </a:r>
            <a:r>
              <a:rPr lang="en-US" altLang="en-US" dirty="0" smtClean="0">
                <a:solidFill>
                  <a:srgbClr val="66FFFF"/>
                </a:solidFill>
              </a:rPr>
              <a:t>(«</a:t>
            </a:r>
            <a:r>
              <a:rPr lang="sr-Cyrl-RS" altLang="en-US" dirty="0" smtClean="0">
                <a:solidFill>
                  <a:srgbClr val="66FFFF"/>
                </a:solidFill>
              </a:rPr>
              <a:t>Ваша група је то одлично урадила</a:t>
            </a:r>
            <a:r>
              <a:rPr lang="en-US" altLang="en-US" dirty="0" smtClean="0">
                <a:solidFill>
                  <a:srgbClr val="66FFFF"/>
                </a:solidFill>
              </a:rPr>
              <a:t>!»)</a:t>
            </a:r>
            <a:r>
              <a:rPr lang="en-US" altLang="en-US" dirty="0" smtClean="0"/>
              <a:t> </a:t>
            </a:r>
            <a:endParaRPr lang="sr-Latn-BA" altLang="en-US" dirty="0"/>
          </a:p>
          <a:p>
            <a:r>
              <a:rPr lang="sr-Cyrl-RS" altLang="en-US" dirty="0" smtClean="0"/>
              <a:t>ПОХВАЛА   </a:t>
            </a:r>
            <a:r>
              <a:rPr lang="en-US" altLang="en-US" dirty="0" smtClean="0">
                <a:solidFill>
                  <a:srgbClr val="66FFFF"/>
                </a:solidFill>
              </a:rPr>
              <a:t>(«</a:t>
            </a:r>
            <a:r>
              <a:rPr lang="sr-Cyrl-RS" altLang="en-US" dirty="0" smtClean="0">
                <a:solidFill>
                  <a:srgbClr val="66FFFF"/>
                </a:solidFill>
              </a:rPr>
              <a:t>Ово заслужује велики аплауз</a:t>
            </a:r>
            <a:r>
              <a:rPr lang="en-US" altLang="en-US" dirty="0" smtClean="0">
                <a:solidFill>
                  <a:srgbClr val="66FFFF"/>
                </a:solidFill>
              </a:rPr>
              <a:t>!»</a:t>
            </a:r>
            <a:r>
              <a:rPr lang="sr-Latn-BA" altLang="en-US" dirty="0">
                <a:solidFill>
                  <a:srgbClr val="66FFFF"/>
                </a:solidFill>
              </a:rPr>
              <a:t>)</a:t>
            </a:r>
            <a:r>
              <a:rPr lang="en-US" altLang="en-US" dirty="0"/>
              <a:t> </a:t>
            </a:r>
            <a:endParaRPr lang="sr-Latn-BA" altLang="en-US" dirty="0"/>
          </a:p>
          <a:p>
            <a:pPr algn="just"/>
            <a:r>
              <a:rPr lang="sr-Cyrl-RS" altLang="en-US" dirty="0" smtClean="0"/>
              <a:t>НАГРАДА</a:t>
            </a:r>
            <a:r>
              <a:rPr lang="en-US" altLang="en-US" dirty="0" smtClean="0"/>
              <a:t> </a:t>
            </a:r>
            <a:r>
              <a:rPr lang="en-US" altLang="en-US" dirty="0" smtClean="0">
                <a:solidFill>
                  <a:srgbClr val="66FFFF"/>
                </a:solidFill>
              </a:rPr>
              <a:t>(«</a:t>
            </a:r>
            <a:r>
              <a:rPr lang="sr-Cyrl-RS" altLang="en-US" dirty="0" smtClean="0">
                <a:solidFill>
                  <a:srgbClr val="66FFFF"/>
                </a:solidFill>
              </a:rPr>
              <a:t>Овакав одговор треба наградити, уписујем ти петицу</a:t>
            </a:r>
            <a:r>
              <a:rPr lang="en-US" altLang="en-US" dirty="0" smtClean="0">
                <a:solidFill>
                  <a:srgbClr val="66FFFF"/>
                </a:solidFill>
              </a:rPr>
              <a:t>!»)</a:t>
            </a:r>
            <a:endParaRPr lang="en-US" altLang="en-US" dirty="0">
              <a:solidFill>
                <a:srgbClr val="66FFFF"/>
              </a:solidFill>
            </a:endParaRPr>
          </a:p>
        </p:txBody>
      </p:sp>
    </p:spTree>
    <p:extLst>
      <p:ext uri="{BB962C8B-B14F-4D97-AF65-F5344CB8AC3E}">
        <p14:creationId xmlns:p14="http://schemas.microsoft.com/office/powerpoint/2010/main" val="538952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sr-Cyrl-RS" dirty="0" smtClean="0"/>
              <a:t>Садржај:</a:t>
            </a:r>
            <a:br>
              <a:rPr lang="sr-Cyrl-RS" dirty="0" smtClean="0"/>
            </a:br>
            <a:r>
              <a:rPr lang="sr-Cyrl-RS" dirty="0" smtClean="0"/>
              <a:t>-Наставник,</a:t>
            </a:r>
            <a:br>
              <a:rPr lang="sr-Cyrl-RS" dirty="0" smtClean="0"/>
            </a:br>
            <a:r>
              <a:rPr lang="sr-Cyrl-RS" dirty="0" smtClean="0"/>
              <a:t>-Методе рада наставника,</a:t>
            </a:r>
            <a:br>
              <a:rPr lang="sr-Cyrl-RS" dirty="0" smtClean="0"/>
            </a:br>
            <a:r>
              <a:rPr lang="sr-Cyrl-RS" dirty="0" smtClean="0"/>
              <a:t>-Исходи учења</a:t>
            </a:r>
            <a:endParaRPr lang="en-US" dirty="0"/>
          </a:p>
        </p:txBody>
      </p:sp>
    </p:spTree>
    <p:extLst>
      <p:ext uri="{BB962C8B-B14F-4D97-AF65-F5344CB8AC3E}">
        <p14:creationId xmlns:p14="http://schemas.microsoft.com/office/powerpoint/2010/main" val="271030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014C2B-BC5D-43B6-9804-9CBFE255756C}"/>
              </a:ext>
            </a:extLst>
          </p:cNvPr>
          <p:cNvSpPr>
            <a:spLocks noGrp="1"/>
          </p:cNvSpPr>
          <p:nvPr>
            <p:ph type="title"/>
          </p:nvPr>
        </p:nvSpPr>
        <p:spPr>
          <a:xfrm>
            <a:off x="317500" y="722313"/>
            <a:ext cx="8637588" cy="6186487"/>
          </a:xfrm>
        </p:spPr>
        <p:txBody>
          <a:bodyPr>
            <a:normAutofit fontScale="90000"/>
          </a:bodyPr>
          <a:lstStyle/>
          <a:p>
            <a:pPr marL="342900" lvl="0" indent="-342900" algn="l">
              <a:spcBef>
                <a:spcPct val="20000"/>
              </a:spcBef>
            </a:pPr>
            <a:r>
              <a:rPr lang="sr-Cyrl-RS" dirty="0" smtClean="0"/>
              <a:t/>
            </a:r>
            <a:br>
              <a:rPr lang="sr-Cyrl-RS" dirty="0" smtClean="0"/>
            </a:br>
            <a:r>
              <a:rPr lang="sr-Cyrl-RS" dirty="0"/>
              <a:t/>
            </a:r>
            <a:br>
              <a:rPr lang="sr-Cyrl-RS" dirty="0"/>
            </a:br>
            <a:r>
              <a:rPr lang="sr-Cyrl-RS" dirty="0" smtClean="0"/>
              <a:t/>
            </a:r>
            <a:br>
              <a:rPr lang="sr-Cyrl-RS" dirty="0" smtClean="0"/>
            </a:br>
            <a:r>
              <a:rPr lang="sr-Cyrl-RS" dirty="0" smtClean="0"/>
              <a:t/>
            </a:r>
            <a:br>
              <a:rPr lang="sr-Cyrl-RS" dirty="0" smtClean="0"/>
            </a:br>
            <a:r>
              <a:rPr lang="sr-Cyrl-RS" dirty="0"/>
              <a:t/>
            </a:r>
            <a:br>
              <a:rPr lang="sr-Cyrl-RS" dirty="0"/>
            </a:br>
            <a:r>
              <a:rPr lang="sr-Cyrl-RS" dirty="0" smtClean="0"/>
              <a:t>Ученик ће најбоље да прихвати критику ако је она дата на овај начин:</a:t>
            </a:r>
            <a:br>
              <a:rPr lang="sr-Cyrl-RS" dirty="0" smtClean="0"/>
            </a:br>
            <a:r>
              <a:rPr lang="sr-Cyrl-RS" dirty="0"/>
              <a:t/>
            </a:r>
            <a:br>
              <a:rPr lang="sr-Cyrl-RS" dirty="0"/>
            </a:br>
            <a:r>
              <a:rPr lang="sr-Cyrl-RS" sz="2000" dirty="0" smtClean="0">
                <a:latin typeface="+mn-lt"/>
              </a:rPr>
              <a:t>1</a:t>
            </a:r>
            <a:r>
              <a:rPr lang="sr-Cyrl-RS" sz="2700" dirty="0" smtClean="0">
                <a:latin typeface="+mn-lt"/>
              </a:rPr>
              <a:t>. ПОХВАЛА- Почните с позитивним-с конкретном појединошћу која вам се свидела</a:t>
            </a:r>
            <a:br>
              <a:rPr lang="sr-Cyrl-RS" sz="2700" dirty="0" smtClean="0">
                <a:latin typeface="+mn-lt"/>
              </a:rPr>
            </a:br>
            <a:r>
              <a:rPr lang="sr-Cyrl-RS" sz="2700" dirty="0" smtClean="0">
                <a:latin typeface="+mn-lt"/>
              </a:rPr>
              <a:t>2. КРИТИКА-  Код истицања онога што вам се није свидело,будите конкретни, нагласите да је то ваш утисак („Није ми се свидело то кад си...“, а не „То није добро, требало је овако ...“). Приговор можете заменити питањем којим тражите објашњење. Пружите прилику ученику тако да он с</a:t>
            </a:r>
            <a:r>
              <a:rPr lang="en-US" sz="2700" dirty="0" smtClean="0">
                <a:latin typeface="+mn-lt"/>
                <a:cs typeface="Times New Roman"/>
              </a:rPr>
              <a:t>â</a:t>
            </a:r>
            <a:r>
              <a:rPr lang="sr-Cyrl-RS" sz="2700" dirty="0" smtClean="0">
                <a:latin typeface="+mn-lt"/>
                <a:cs typeface="Times New Roman"/>
              </a:rPr>
              <a:t>м увиди где је погрешио, можда неће ни бити потребно да ви то додатно истичете. </a:t>
            </a:r>
            <a:br>
              <a:rPr lang="sr-Cyrl-RS" sz="2700" dirty="0" smtClean="0">
                <a:latin typeface="+mn-lt"/>
                <a:cs typeface="Times New Roman"/>
              </a:rPr>
            </a:br>
            <a:r>
              <a:rPr lang="sr-Cyrl-RS" sz="2700" dirty="0" smtClean="0">
                <a:latin typeface="+mn-lt"/>
                <a:cs typeface="Times New Roman"/>
              </a:rPr>
              <a:t>3. СУГЕСТИЈА- Предлог за побољшање изреците тзв. ЈА поруком „ Ја бих у тој ситуацији покушао/-ла да урадим...“</a:t>
            </a:r>
            <a:r>
              <a:rPr lang="sr-Cyrl-RS" sz="2700" dirty="0" smtClean="0">
                <a:latin typeface="+mn-lt"/>
              </a:rPr>
              <a:t/>
            </a:r>
            <a:br>
              <a:rPr lang="sr-Cyrl-RS" sz="2700" dirty="0" smtClean="0">
                <a:latin typeface="+mn-lt"/>
              </a:rPr>
            </a:br>
            <a:r>
              <a:rPr lang="sr-Cyrl-RS" dirty="0"/>
              <a:t/>
            </a:r>
            <a:br>
              <a:rPr lang="sr-Cyrl-RS" dirty="0"/>
            </a:br>
            <a:r>
              <a:rPr lang="sr-Cyrl-RS" dirty="0" smtClean="0"/>
              <a:t/>
            </a:r>
            <a:br>
              <a:rPr lang="sr-Cyrl-RS" dirty="0" smtClean="0"/>
            </a:br>
            <a:r>
              <a:rPr lang="sr-Cyrl-RS" dirty="0"/>
              <a:t/>
            </a:r>
            <a:br>
              <a:rPr lang="sr-Cyrl-RS" dirty="0"/>
            </a:br>
            <a:r>
              <a:rPr lang="sr-Cyrl-RS" dirty="0" smtClean="0"/>
              <a:t/>
            </a:r>
            <a:br>
              <a:rPr lang="sr-Cyrl-RS" dirty="0" smtClean="0"/>
            </a:br>
            <a:r>
              <a:rPr lang="sr-Cyrl-RS" dirty="0"/>
              <a:t/>
            </a:r>
            <a:br>
              <a:rPr lang="sr-Cyrl-RS" dirty="0"/>
            </a:br>
            <a:endParaRPr lang="en-US" dirty="0"/>
          </a:p>
        </p:txBody>
      </p:sp>
    </p:spTree>
    <p:extLst>
      <p:ext uri="{BB962C8B-B14F-4D97-AF65-F5344CB8AC3E}">
        <p14:creationId xmlns:p14="http://schemas.microsoft.com/office/powerpoint/2010/main" val="40724843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7"/>
          <p:cNvGrpSpPr>
            <a:grpSpLocks/>
          </p:cNvGrpSpPr>
          <p:nvPr/>
        </p:nvGrpSpPr>
        <p:grpSpPr bwMode="auto">
          <a:xfrm>
            <a:off x="274638" y="1497013"/>
            <a:ext cx="8851900" cy="4797425"/>
            <a:chOff x="342214" y="1542772"/>
            <a:chExt cx="8851139" cy="4183270"/>
          </a:xfrm>
        </p:grpSpPr>
        <p:sp>
          <p:nvSpPr>
            <p:cNvPr id="9" name="Oval 8">
              <a:extLst>
                <a:ext uri="{FF2B5EF4-FFF2-40B4-BE49-F238E27FC236}"/>
              </a:extLst>
            </p:cNvPr>
            <p:cNvSpPr/>
            <p:nvPr/>
          </p:nvSpPr>
          <p:spPr>
            <a:xfrm>
              <a:off x="3804253" y="2254288"/>
              <a:ext cx="1861978" cy="1863230"/>
            </a:xfrm>
            <a:prstGeom prst="ellipse">
              <a:avLst/>
            </a:prstGeom>
            <a:solidFill>
              <a:schemeClr val="accent5">
                <a:lumMod val="60000"/>
                <a:lumOff val="4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Freeform 9">
              <a:extLst>
                <a:ext uri="{FF2B5EF4-FFF2-40B4-BE49-F238E27FC236}"/>
              </a:extLst>
            </p:cNvPr>
            <p:cNvSpPr/>
            <p:nvPr/>
          </p:nvSpPr>
          <p:spPr>
            <a:xfrm>
              <a:off x="1737042" y="1542772"/>
              <a:ext cx="6098187" cy="1054887"/>
            </a:xfrm>
            <a:custGeom>
              <a:avLst/>
              <a:gdLst>
                <a:gd name="connsiteX0" fmla="*/ 0 w 6098187"/>
                <a:gd name="connsiteY0" fmla="*/ 0 h 1250505"/>
                <a:gd name="connsiteX1" fmla="*/ 6098187 w 6098187"/>
                <a:gd name="connsiteY1" fmla="*/ 0 h 1250505"/>
                <a:gd name="connsiteX2" fmla="*/ 6098187 w 6098187"/>
                <a:gd name="connsiteY2" fmla="*/ 1250505 h 1250505"/>
                <a:gd name="connsiteX3" fmla="*/ 0 w 6098187"/>
                <a:gd name="connsiteY3" fmla="*/ 1250505 h 1250505"/>
                <a:gd name="connsiteX4" fmla="*/ 0 w 6098187"/>
                <a:gd name="connsiteY4" fmla="*/ 0 h 1250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8187" h="1250505">
                  <a:moveTo>
                    <a:pt x="0" y="0"/>
                  </a:moveTo>
                  <a:lnTo>
                    <a:pt x="6098187" y="0"/>
                  </a:lnTo>
                  <a:lnTo>
                    <a:pt x="6098187" y="1250505"/>
                  </a:lnTo>
                  <a:lnTo>
                    <a:pt x="0" y="1250505"/>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algn="ctr" defTabSz="1066800">
                <a:lnSpc>
                  <a:spcPct val="90000"/>
                </a:lnSpc>
                <a:spcAft>
                  <a:spcPct val="35000"/>
                </a:spcAft>
                <a:defRPr/>
              </a:pPr>
              <a:endParaRPr lang="x-none" sz="2400" dirty="0">
                <a:solidFill>
                  <a:srgbClr val="FF0066"/>
                </a:solidFill>
                <a:latin typeface="Times New Roman" pitchFamily="18" charset="0"/>
                <a:cs typeface="Times New Roman" pitchFamily="18" charset="0"/>
              </a:endParaRPr>
            </a:p>
          </p:txBody>
        </p:sp>
        <p:sp>
          <p:nvSpPr>
            <p:cNvPr id="11" name="Oval 10">
              <a:extLst>
                <a:ext uri="{FF2B5EF4-FFF2-40B4-BE49-F238E27FC236}"/>
              </a:extLst>
            </p:cNvPr>
            <p:cNvSpPr/>
            <p:nvPr/>
          </p:nvSpPr>
          <p:spPr>
            <a:xfrm>
              <a:off x="4512217" y="2769237"/>
              <a:ext cx="2039763" cy="186323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2" name="Freeform 11">
              <a:extLst>
                <a:ext uri="{FF2B5EF4-FFF2-40B4-BE49-F238E27FC236}"/>
              </a:extLst>
            </p:cNvPr>
            <p:cNvSpPr/>
            <p:nvPr/>
          </p:nvSpPr>
          <p:spPr>
            <a:xfrm>
              <a:off x="5179890" y="2743200"/>
              <a:ext cx="3964110" cy="1356931"/>
            </a:xfrm>
            <a:custGeom>
              <a:avLst/>
              <a:gdLst>
                <a:gd name="connsiteX0" fmla="*/ 0 w 3964110"/>
                <a:gd name="connsiteY0" fmla="*/ 0 h 1356931"/>
                <a:gd name="connsiteX1" fmla="*/ 3964110 w 3964110"/>
                <a:gd name="connsiteY1" fmla="*/ 0 h 1356931"/>
                <a:gd name="connsiteX2" fmla="*/ 3964110 w 3964110"/>
                <a:gd name="connsiteY2" fmla="*/ 1356931 h 1356931"/>
                <a:gd name="connsiteX3" fmla="*/ 0 w 3964110"/>
                <a:gd name="connsiteY3" fmla="*/ 1356931 h 1356931"/>
                <a:gd name="connsiteX4" fmla="*/ 0 w 3964110"/>
                <a:gd name="connsiteY4" fmla="*/ 0 h 1356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4110" h="1356931">
                  <a:moveTo>
                    <a:pt x="0" y="0"/>
                  </a:moveTo>
                  <a:lnTo>
                    <a:pt x="3964110" y="0"/>
                  </a:lnTo>
                  <a:lnTo>
                    <a:pt x="3964110" y="1356931"/>
                  </a:lnTo>
                  <a:lnTo>
                    <a:pt x="0" y="135693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algn="ctr" defTabSz="1066800">
                <a:lnSpc>
                  <a:spcPct val="90000"/>
                </a:lnSpc>
                <a:spcAft>
                  <a:spcPct val="35000"/>
                </a:spcAft>
                <a:defRPr/>
              </a:pPr>
              <a:endParaRPr lang="x-none" sz="2400" dirty="0">
                <a:solidFill>
                  <a:srgbClr val="8064A2">
                    <a:lumMod val="75000"/>
                  </a:srgbClr>
                </a:solidFill>
                <a:latin typeface="Times New Roman" pitchFamily="18" charset="0"/>
                <a:cs typeface="Times New Roman" pitchFamily="18" charset="0"/>
              </a:endParaRPr>
            </a:p>
          </p:txBody>
        </p:sp>
        <p:sp>
          <p:nvSpPr>
            <p:cNvPr id="13" name="Oval 12">
              <a:extLst>
                <a:ext uri="{FF2B5EF4-FFF2-40B4-BE49-F238E27FC236}"/>
              </a:extLst>
            </p:cNvPr>
            <p:cNvSpPr/>
            <p:nvPr/>
          </p:nvSpPr>
          <p:spPr>
            <a:xfrm>
              <a:off x="4242366" y="3602569"/>
              <a:ext cx="1861978" cy="1861845"/>
            </a:xfrm>
            <a:prstGeom prst="ellipse">
              <a:avLst/>
            </a:prstGeom>
            <a:solidFill>
              <a:schemeClr val="accent6">
                <a:lumMod val="40000"/>
                <a:lumOff val="60000"/>
                <a:alpha val="49804"/>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4" name="Freeform 13">
              <a:extLst>
                <a:ext uri="{FF2B5EF4-FFF2-40B4-BE49-F238E27FC236}"/>
              </a:extLst>
            </p:cNvPr>
            <p:cNvSpPr/>
            <p:nvPr/>
          </p:nvSpPr>
          <p:spPr>
            <a:xfrm>
              <a:off x="5179890" y="4369111"/>
              <a:ext cx="4013463" cy="1356931"/>
            </a:xfrm>
            <a:custGeom>
              <a:avLst/>
              <a:gdLst>
                <a:gd name="connsiteX0" fmla="*/ 0 w 4013463"/>
                <a:gd name="connsiteY0" fmla="*/ 0 h 1356931"/>
                <a:gd name="connsiteX1" fmla="*/ 4013463 w 4013463"/>
                <a:gd name="connsiteY1" fmla="*/ 0 h 1356931"/>
                <a:gd name="connsiteX2" fmla="*/ 4013463 w 4013463"/>
                <a:gd name="connsiteY2" fmla="*/ 1356931 h 1356931"/>
                <a:gd name="connsiteX3" fmla="*/ 0 w 4013463"/>
                <a:gd name="connsiteY3" fmla="*/ 1356931 h 1356931"/>
                <a:gd name="connsiteX4" fmla="*/ 0 w 4013463"/>
                <a:gd name="connsiteY4" fmla="*/ 0 h 1356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3463" h="1356931">
                  <a:moveTo>
                    <a:pt x="0" y="0"/>
                  </a:moveTo>
                  <a:lnTo>
                    <a:pt x="4013463" y="0"/>
                  </a:lnTo>
                  <a:lnTo>
                    <a:pt x="4013463" y="1356931"/>
                  </a:lnTo>
                  <a:lnTo>
                    <a:pt x="0" y="135693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algn="ctr" defTabSz="977900">
                <a:defRPr/>
              </a:pPr>
              <a:endParaRPr lang="x-none" sz="2400" dirty="0">
                <a:solidFill>
                  <a:srgbClr val="FFC000"/>
                </a:solidFill>
                <a:latin typeface="Times New Roman" pitchFamily="18" charset="0"/>
                <a:cs typeface="Times New Roman" pitchFamily="18" charset="0"/>
              </a:endParaRPr>
            </a:p>
          </p:txBody>
        </p:sp>
        <p:sp>
          <p:nvSpPr>
            <p:cNvPr id="15" name="Oval 14">
              <a:extLst>
                <a:ext uri="{FF2B5EF4-FFF2-40B4-BE49-F238E27FC236}"/>
              </a:extLst>
            </p:cNvPr>
            <p:cNvSpPr/>
            <p:nvPr/>
          </p:nvSpPr>
          <p:spPr>
            <a:xfrm>
              <a:off x="3366141" y="3602569"/>
              <a:ext cx="1861978" cy="1861845"/>
            </a:xfrm>
            <a:prstGeom prst="ellipse">
              <a:avLst/>
            </a:prstGeom>
            <a:solidFill>
              <a:srgbClr val="FFFF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6" name="Freeform 15">
              <a:extLst>
                <a:ext uri="{FF2B5EF4-FFF2-40B4-BE49-F238E27FC236}"/>
              </a:extLst>
            </p:cNvPr>
            <p:cNvSpPr/>
            <p:nvPr/>
          </p:nvSpPr>
          <p:spPr>
            <a:xfrm>
              <a:off x="342214" y="4588187"/>
              <a:ext cx="3585974" cy="918777"/>
            </a:xfrm>
            <a:custGeom>
              <a:avLst/>
              <a:gdLst>
                <a:gd name="connsiteX0" fmla="*/ 0 w 4051718"/>
                <a:gd name="connsiteY0" fmla="*/ 0 h 1757891"/>
                <a:gd name="connsiteX1" fmla="*/ 4051718 w 4051718"/>
                <a:gd name="connsiteY1" fmla="*/ 0 h 1757891"/>
                <a:gd name="connsiteX2" fmla="*/ 4051718 w 4051718"/>
                <a:gd name="connsiteY2" fmla="*/ 1757891 h 1757891"/>
                <a:gd name="connsiteX3" fmla="*/ 0 w 4051718"/>
                <a:gd name="connsiteY3" fmla="*/ 1757891 h 1757891"/>
                <a:gd name="connsiteX4" fmla="*/ 0 w 4051718"/>
                <a:gd name="connsiteY4" fmla="*/ 0 h 1757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1718" h="1757891">
                  <a:moveTo>
                    <a:pt x="0" y="0"/>
                  </a:moveTo>
                  <a:lnTo>
                    <a:pt x="4051718" y="0"/>
                  </a:lnTo>
                  <a:lnTo>
                    <a:pt x="4051718" y="1757891"/>
                  </a:lnTo>
                  <a:lnTo>
                    <a:pt x="0" y="175789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algn="ctr" defTabSz="1066800">
                <a:lnSpc>
                  <a:spcPct val="90000"/>
                </a:lnSpc>
                <a:spcAft>
                  <a:spcPct val="35000"/>
                </a:spcAft>
                <a:defRPr/>
              </a:pPr>
              <a:r>
                <a:rPr lang="x-none" sz="2400" b="1" dirty="0">
                  <a:solidFill>
                    <a:srgbClr val="FF0000"/>
                  </a:solidFill>
                  <a:latin typeface="Times New Roman" pitchFamily="18" charset="0"/>
                  <a:cs typeface="Times New Roman" pitchFamily="18" charset="0"/>
                </a:rPr>
                <a:t>ученици уче да управљају својим процесом учења</a:t>
              </a:r>
            </a:p>
          </p:txBody>
        </p:sp>
        <p:sp>
          <p:nvSpPr>
            <p:cNvPr id="17" name="Oval 16">
              <a:extLst>
                <a:ext uri="{FF2B5EF4-FFF2-40B4-BE49-F238E27FC236}"/>
              </a:extLst>
            </p:cNvPr>
            <p:cNvSpPr/>
            <p:nvPr/>
          </p:nvSpPr>
          <p:spPr>
            <a:xfrm>
              <a:off x="2839136" y="2769237"/>
              <a:ext cx="2119131" cy="1863230"/>
            </a:xfrm>
            <a:prstGeom prst="ellipse">
              <a:avLst/>
            </a:prstGeom>
            <a:solidFill>
              <a:schemeClr val="accent3">
                <a:lumMod val="60000"/>
                <a:lumOff val="4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8" name="Freeform 17">
              <a:extLst>
                <a:ext uri="{FF2B5EF4-FFF2-40B4-BE49-F238E27FC236}"/>
              </a:extLst>
            </p:cNvPr>
            <p:cNvSpPr/>
            <p:nvPr/>
          </p:nvSpPr>
          <p:spPr>
            <a:xfrm>
              <a:off x="342214" y="3034997"/>
              <a:ext cx="3858226" cy="1065134"/>
            </a:xfrm>
            <a:custGeom>
              <a:avLst/>
              <a:gdLst>
                <a:gd name="connsiteX0" fmla="*/ 0 w 4617057"/>
                <a:gd name="connsiteY0" fmla="*/ 0 h 1356931"/>
                <a:gd name="connsiteX1" fmla="*/ 4617057 w 4617057"/>
                <a:gd name="connsiteY1" fmla="*/ 0 h 1356931"/>
                <a:gd name="connsiteX2" fmla="*/ 4617057 w 4617057"/>
                <a:gd name="connsiteY2" fmla="*/ 1356931 h 1356931"/>
                <a:gd name="connsiteX3" fmla="*/ 0 w 4617057"/>
                <a:gd name="connsiteY3" fmla="*/ 1356931 h 1356931"/>
                <a:gd name="connsiteX4" fmla="*/ 0 w 4617057"/>
                <a:gd name="connsiteY4" fmla="*/ 0 h 1356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7057" h="1356931">
                  <a:moveTo>
                    <a:pt x="0" y="0"/>
                  </a:moveTo>
                  <a:lnTo>
                    <a:pt x="4617057" y="0"/>
                  </a:lnTo>
                  <a:lnTo>
                    <a:pt x="4617057" y="1356931"/>
                  </a:lnTo>
                  <a:lnTo>
                    <a:pt x="0" y="1356931"/>
                  </a:lnTo>
                  <a:lnTo>
                    <a:pt x="0" y="0"/>
                  </a:lnTo>
                  <a:close/>
                </a:path>
              </a:pathLst>
            </a:cu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nchor="ctr"/>
            <a:lstStyle/>
            <a:p>
              <a:pPr algn="ctr" defTabSz="1066800">
                <a:lnSpc>
                  <a:spcPct val="90000"/>
                </a:lnSpc>
                <a:defRPr/>
              </a:pPr>
              <a:r>
                <a:rPr lang="x-none" sz="2400" b="1">
                  <a:solidFill>
                    <a:srgbClr val="FF0000"/>
                  </a:solidFill>
                  <a:latin typeface="Times New Roman" pitchFamily="18" charset="0"/>
                  <a:cs typeface="Times New Roman" pitchFamily="18" charset="0"/>
                </a:rPr>
                <a:t>развија организационе,</a:t>
              </a:r>
              <a:endParaRPr lang="sr-Cyrl-RS" sz="2400" b="1" dirty="0">
                <a:solidFill>
                  <a:srgbClr val="FF0000"/>
                </a:solidFill>
                <a:latin typeface="Times New Roman" pitchFamily="18" charset="0"/>
                <a:cs typeface="Times New Roman" pitchFamily="18" charset="0"/>
              </a:endParaRPr>
            </a:p>
            <a:p>
              <a:pPr algn="ctr" defTabSz="1066800">
                <a:lnSpc>
                  <a:spcPct val="90000"/>
                </a:lnSpc>
                <a:defRPr/>
              </a:pPr>
              <a:r>
                <a:rPr lang="x-none" sz="2400" b="1">
                  <a:solidFill>
                    <a:srgbClr val="FF0000"/>
                  </a:solidFill>
                  <a:latin typeface="Times New Roman" pitchFamily="18" charset="0"/>
                  <a:cs typeface="Times New Roman" pitchFamily="18" charset="0"/>
                </a:rPr>
                <a:t>социјалне </a:t>
              </a:r>
              <a:r>
                <a:rPr lang="x-none" sz="2400" b="1" dirty="0">
                  <a:solidFill>
                    <a:srgbClr val="FF0000"/>
                  </a:solidFill>
                  <a:latin typeface="Times New Roman" pitchFamily="18" charset="0"/>
                  <a:cs typeface="Times New Roman" pitchFamily="18" charset="0"/>
                </a:rPr>
                <a:t>и комуникацијске вештине</a:t>
              </a:r>
            </a:p>
          </p:txBody>
        </p:sp>
      </p:grpSp>
      <p:sp>
        <p:nvSpPr>
          <p:cNvPr id="19" name="TextBox 18">
            <a:extLst>
              <a:ext uri="{FF2B5EF4-FFF2-40B4-BE49-F238E27FC236}"/>
            </a:extLst>
          </p:cNvPr>
          <p:cNvSpPr txBox="1"/>
          <p:nvPr/>
        </p:nvSpPr>
        <p:spPr>
          <a:xfrm>
            <a:off x="2351088" y="2039938"/>
            <a:ext cx="4187825" cy="757237"/>
          </a:xfrm>
          <a:prstGeom prst="rect">
            <a:avLst/>
          </a:prstGeom>
          <a:noFill/>
        </p:spPr>
        <p:txBody>
          <a:bodyPr>
            <a:spAutoFit/>
          </a:bodyPr>
          <a:lstStyle/>
          <a:p>
            <a:pPr algn="ctr" defTabSz="1066800">
              <a:lnSpc>
                <a:spcPct val="90000"/>
              </a:lnSpc>
              <a:spcAft>
                <a:spcPct val="35000"/>
              </a:spcAft>
              <a:defRPr/>
            </a:pPr>
            <a:r>
              <a:rPr lang="sr-Cyrl-RS" sz="2400" b="1" dirty="0">
                <a:solidFill>
                  <a:srgbClr val="FF0000"/>
                </a:solidFill>
                <a:latin typeface="Times New Roman" pitchFamily="18" charset="0"/>
                <a:cs typeface="Times New Roman" pitchFamily="18" charset="0"/>
              </a:rPr>
              <a:t>з</a:t>
            </a:r>
            <a:r>
              <a:rPr lang="x-none" sz="2400" b="1">
                <a:solidFill>
                  <a:srgbClr val="FF0000"/>
                </a:solidFill>
                <a:latin typeface="Times New Roman" pitchFamily="18" charset="0"/>
                <a:cs typeface="Times New Roman" pitchFamily="18" charset="0"/>
              </a:rPr>
              <a:t>ахтева сарадњу међу ученицима</a:t>
            </a:r>
            <a:endParaRPr lang="x-none" sz="2400" dirty="0">
              <a:solidFill>
                <a:srgbClr val="FF0000"/>
              </a:solidFill>
              <a:latin typeface="Times New Roman" pitchFamily="18" charset="0"/>
              <a:cs typeface="Times New Roman" pitchFamily="18" charset="0"/>
            </a:endParaRPr>
          </a:p>
        </p:txBody>
      </p:sp>
      <p:sp>
        <p:nvSpPr>
          <p:cNvPr id="10244" name="TextBox 19"/>
          <p:cNvSpPr txBox="1">
            <a:spLocks noChangeArrowheads="1"/>
          </p:cNvSpPr>
          <p:nvPr/>
        </p:nvSpPr>
        <p:spPr bwMode="auto">
          <a:xfrm>
            <a:off x="5675313" y="3140075"/>
            <a:ext cx="24257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66800">
              <a:defRPr>
                <a:solidFill>
                  <a:schemeClr val="tx1"/>
                </a:solidFill>
                <a:latin typeface="Arial" charset="0"/>
              </a:defRPr>
            </a:lvl1pPr>
            <a:lvl2pPr marL="742950" indent="-285750" defTabSz="1066800">
              <a:defRPr>
                <a:solidFill>
                  <a:schemeClr val="tx1"/>
                </a:solidFill>
                <a:latin typeface="Arial" charset="0"/>
              </a:defRPr>
            </a:lvl2pPr>
            <a:lvl3pPr marL="1143000" indent="-228600" defTabSz="1066800">
              <a:defRPr>
                <a:solidFill>
                  <a:schemeClr val="tx1"/>
                </a:solidFill>
                <a:latin typeface="Arial" charset="0"/>
              </a:defRPr>
            </a:lvl3pPr>
            <a:lvl4pPr marL="1600200" indent="-228600" defTabSz="1066800">
              <a:defRPr>
                <a:solidFill>
                  <a:schemeClr val="tx1"/>
                </a:solidFill>
                <a:latin typeface="Arial" charset="0"/>
              </a:defRPr>
            </a:lvl4pPr>
            <a:lvl5pPr marL="2057400" indent="-228600" defTabSz="1066800">
              <a:defRPr>
                <a:solidFill>
                  <a:schemeClr val="tx1"/>
                </a:solidFill>
                <a:latin typeface="Arial" charset="0"/>
              </a:defRPr>
            </a:lvl5pPr>
            <a:lvl6pPr marL="2514600" indent="-228600" defTabSz="1066800" eaLnBrk="0" fontAlgn="base" hangingPunct="0">
              <a:spcBef>
                <a:spcPct val="0"/>
              </a:spcBef>
              <a:spcAft>
                <a:spcPct val="0"/>
              </a:spcAft>
              <a:defRPr>
                <a:solidFill>
                  <a:schemeClr val="tx1"/>
                </a:solidFill>
                <a:latin typeface="Arial" charset="0"/>
              </a:defRPr>
            </a:lvl6pPr>
            <a:lvl7pPr marL="2971800" indent="-228600" defTabSz="1066800" eaLnBrk="0" fontAlgn="base" hangingPunct="0">
              <a:spcBef>
                <a:spcPct val="0"/>
              </a:spcBef>
              <a:spcAft>
                <a:spcPct val="0"/>
              </a:spcAft>
              <a:defRPr>
                <a:solidFill>
                  <a:schemeClr val="tx1"/>
                </a:solidFill>
                <a:latin typeface="Arial" charset="0"/>
              </a:defRPr>
            </a:lvl7pPr>
            <a:lvl8pPr marL="3429000" indent="-228600" defTabSz="1066800" eaLnBrk="0" fontAlgn="base" hangingPunct="0">
              <a:spcBef>
                <a:spcPct val="0"/>
              </a:spcBef>
              <a:spcAft>
                <a:spcPct val="0"/>
              </a:spcAft>
              <a:defRPr>
                <a:solidFill>
                  <a:schemeClr val="tx1"/>
                </a:solidFill>
                <a:latin typeface="Arial" charset="0"/>
              </a:defRPr>
            </a:lvl8pPr>
            <a:lvl9pPr marL="3886200" indent="-228600" defTabSz="1066800" eaLnBrk="0" fontAlgn="base" hangingPunct="0">
              <a:spcBef>
                <a:spcPct val="0"/>
              </a:spcBef>
              <a:spcAft>
                <a:spcPct val="0"/>
              </a:spcAft>
              <a:defRPr>
                <a:solidFill>
                  <a:schemeClr val="tx1"/>
                </a:solidFill>
                <a:latin typeface="Arial" charset="0"/>
              </a:defRPr>
            </a:lvl9pPr>
          </a:lstStyle>
          <a:p>
            <a:pPr algn="ctr" fontAlgn="base">
              <a:lnSpc>
                <a:spcPct val="90000"/>
              </a:lnSpc>
              <a:spcBef>
                <a:spcPct val="0"/>
              </a:spcBef>
              <a:spcAft>
                <a:spcPct val="35000"/>
              </a:spcAft>
            </a:pPr>
            <a:r>
              <a:rPr lang="sr-Cyrl-RS" altLang="en-US" sz="2400" b="1" dirty="0" smtClean="0">
                <a:solidFill>
                  <a:srgbClr val="FF0000"/>
                </a:solidFill>
                <a:latin typeface="Times New Roman" pitchFamily="18" charset="0"/>
                <a:cs typeface="Times New Roman" pitchFamily="18" charset="0"/>
              </a:rPr>
              <a:t>обезбеђује учење са разумевањем</a:t>
            </a:r>
            <a:endParaRPr lang="en-US" altLang="en-US" sz="2400" b="1" dirty="0" smtClean="0">
              <a:solidFill>
                <a:srgbClr val="FF0000"/>
              </a:solidFill>
              <a:latin typeface="Times New Roman" pitchFamily="18" charset="0"/>
              <a:cs typeface="Times New Roman" pitchFamily="18" charset="0"/>
            </a:endParaRPr>
          </a:p>
        </p:txBody>
      </p:sp>
      <p:sp>
        <p:nvSpPr>
          <p:cNvPr id="10245" name="TextBox 20"/>
          <p:cNvSpPr txBox="1">
            <a:spLocks noChangeArrowheads="1"/>
          </p:cNvSpPr>
          <p:nvPr/>
        </p:nvSpPr>
        <p:spPr bwMode="auto">
          <a:xfrm>
            <a:off x="5260975" y="4882501"/>
            <a:ext cx="28400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US" altLang="en-US" sz="2400" b="1" dirty="0" err="1" smtClean="0">
                <a:solidFill>
                  <a:srgbClr val="FF0000"/>
                </a:solidFill>
                <a:latin typeface="Times New Roman" pitchFamily="18" charset="0"/>
                <a:cs typeface="Times New Roman" pitchFamily="18" charset="0"/>
              </a:rPr>
              <a:t>захтева</a:t>
            </a:r>
            <a:r>
              <a:rPr lang="en-US" altLang="en-US" sz="2400" b="1" dirty="0" smtClean="0">
                <a:solidFill>
                  <a:srgbClr val="FF0000"/>
                </a:solidFill>
                <a:latin typeface="Times New Roman" pitchFamily="18" charset="0"/>
                <a:cs typeface="Times New Roman" pitchFamily="18" charset="0"/>
              </a:rPr>
              <a:t> </a:t>
            </a:r>
            <a:r>
              <a:rPr lang="en-US" altLang="en-US" sz="2400" b="1" dirty="0" err="1" smtClean="0">
                <a:solidFill>
                  <a:srgbClr val="FF0000"/>
                </a:solidFill>
                <a:latin typeface="Times New Roman" pitchFamily="18" charset="0"/>
                <a:cs typeface="Times New Roman" pitchFamily="18" charset="0"/>
              </a:rPr>
              <a:t>разноврсне</a:t>
            </a:r>
            <a:r>
              <a:rPr lang="en-US" altLang="en-US" sz="2400" b="1" dirty="0" smtClean="0">
                <a:solidFill>
                  <a:srgbClr val="FF0000"/>
                </a:solidFill>
                <a:latin typeface="Times New Roman" pitchFamily="18" charset="0"/>
                <a:cs typeface="Times New Roman" pitchFamily="18" charset="0"/>
              </a:rPr>
              <a:t> </a:t>
            </a:r>
          </a:p>
          <a:p>
            <a:pPr algn="ctr" eaLnBrk="0" fontAlgn="base" hangingPunct="0">
              <a:spcBef>
                <a:spcPct val="0"/>
              </a:spcBef>
              <a:spcAft>
                <a:spcPct val="0"/>
              </a:spcAft>
            </a:pPr>
            <a:r>
              <a:rPr lang="en-US" altLang="en-US" sz="2400" b="1" dirty="0" err="1" smtClean="0">
                <a:solidFill>
                  <a:srgbClr val="FF0000"/>
                </a:solidFill>
                <a:latin typeface="Times New Roman" pitchFamily="18" charset="0"/>
                <a:cs typeface="Times New Roman" pitchFamily="18" charset="0"/>
              </a:rPr>
              <a:t>активности</a:t>
            </a:r>
            <a:r>
              <a:rPr lang="en-US" altLang="en-US" sz="2400" b="1" dirty="0" smtClean="0">
                <a:solidFill>
                  <a:srgbClr val="FF0000"/>
                </a:solidFill>
                <a:latin typeface="Times New Roman" pitchFamily="18" charset="0"/>
                <a:cs typeface="Times New Roman" pitchFamily="18" charset="0"/>
              </a:rPr>
              <a:t> </a:t>
            </a:r>
            <a:r>
              <a:rPr lang="en-US" altLang="en-US" sz="2400" b="1" dirty="0" err="1" smtClean="0">
                <a:solidFill>
                  <a:srgbClr val="FF0000"/>
                </a:solidFill>
                <a:latin typeface="Times New Roman" pitchFamily="18" charset="0"/>
                <a:cs typeface="Times New Roman" pitchFamily="18" charset="0"/>
              </a:rPr>
              <a:t>од</a:t>
            </a:r>
            <a:r>
              <a:rPr lang="en-US" altLang="en-US" sz="2400" b="1" dirty="0" smtClean="0">
                <a:solidFill>
                  <a:srgbClr val="FF0000"/>
                </a:solidFill>
                <a:latin typeface="Times New Roman" pitchFamily="18" charset="0"/>
                <a:cs typeface="Times New Roman" pitchFamily="18" charset="0"/>
              </a:rPr>
              <a:t> </a:t>
            </a:r>
            <a:r>
              <a:rPr lang="en-US" altLang="en-US" sz="2400" b="1" dirty="0" err="1" smtClean="0">
                <a:solidFill>
                  <a:srgbClr val="FF0000"/>
                </a:solidFill>
                <a:latin typeface="Times New Roman" pitchFamily="18" charset="0"/>
                <a:cs typeface="Times New Roman" pitchFamily="18" charset="0"/>
              </a:rPr>
              <a:t>ученика</a:t>
            </a:r>
            <a:endParaRPr lang="en-US" altLang="en-US" sz="2400" b="1" dirty="0" smtClean="0">
              <a:solidFill>
                <a:srgbClr val="FF0000"/>
              </a:solidFill>
              <a:latin typeface="Times New Roman" pitchFamily="18" charset="0"/>
              <a:cs typeface="Times New Roman" pitchFamily="18" charset="0"/>
            </a:endParaRPr>
          </a:p>
        </p:txBody>
      </p:sp>
      <p:sp>
        <p:nvSpPr>
          <p:cNvPr id="10246" name="TextBox 1"/>
          <p:cNvSpPr txBox="1">
            <a:spLocks noChangeArrowheads="1"/>
          </p:cNvSpPr>
          <p:nvPr/>
        </p:nvSpPr>
        <p:spPr bwMode="auto">
          <a:xfrm>
            <a:off x="525463" y="776288"/>
            <a:ext cx="8208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sr-Cyrl-RS" altLang="en-US" sz="2000" b="1" dirty="0" smtClean="0">
                <a:solidFill>
                  <a:srgbClr val="FF0000"/>
                </a:solidFill>
                <a:latin typeface="Times New Roman" pitchFamily="18" charset="0"/>
                <a:cs typeface="Times New Roman" pitchFamily="18" charset="0"/>
              </a:rPr>
              <a:t>ПРОЈЕКТНА НАСТАВА У ОДНОСУ НА УЧЕНИКА</a:t>
            </a:r>
            <a:endParaRPr lang="en-US" altLang="en-US" sz="20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85604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838200"/>
          </a:xfrm>
          <a:solidFill>
            <a:schemeClr val="bg1"/>
          </a:solidFill>
        </p:spPr>
        <p:txBody>
          <a:bodyPr>
            <a:normAutofit/>
          </a:bodyPr>
          <a:lstStyle/>
          <a:p>
            <a:r>
              <a:rPr lang="sr-Cyrl-RS" sz="2400" b="1" dirty="0" smtClean="0">
                <a:latin typeface="Times New Roman" pitchFamily="18" charset="0"/>
                <a:cs typeface="Times New Roman" pitchFamily="18" charset="0"/>
              </a:rPr>
              <a:t>ШТА СУ ИСХОДИ УЧЕЊА И ЗАШТО СУ ВАЖНИ?</a:t>
            </a:r>
            <a:endParaRPr lang="en-US" sz="2400" b="1" dirty="0">
              <a:latin typeface="Times New Roman" pitchFamily="18" charset="0"/>
              <a:ea typeface="+mn-ea"/>
              <a:cs typeface="Times New Roman" pitchFamily="18" charset="0"/>
            </a:endParaRPr>
          </a:p>
        </p:txBody>
      </p:sp>
      <p:sp>
        <p:nvSpPr>
          <p:cNvPr id="5" name="Content Placeholder 2"/>
          <p:cNvSpPr>
            <a:spLocks noGrp="1"/>
          </p:cNvSpPr>
          <p:nvPr>
            <p:ph idx="1"/>
          </p:nvPr>
        </p:nvSpPr>
        <p:spPr>
          <a:xfrm>
            <a:off x="228600" y="1371600"/>
            <a:ext cx="8686800" cy="5257800"/>
          </a:xfrm>
        </p:spPr>
        <p:txBody>
          <a:bodyPr>
            <a:noAutofit/>
          </a:bodyPr>
          <a:lstStyle/>
          <a:p>
            <a:pPr marL="0" lvl="0" indent="0">
              <a:spcBef>
                <a:spcPts val="0"/>
              </a:spcBef>
              <a:buNone/>
              <a:defRPr/>
            </a:pPr>
            <a:endParaRPr lang="sr-Cyrl-RS" sz="2000" dirty="0" smtClean="0">
              <a:solidFill>
                <a:prstClr val="black"/>
              </a:solidFill>
              <a:latin typeface="Times New Roman" pitchFamily="18" charset="0"/>
              <a:cs typeface="Times New Roman" pitchFamily="18" charset="0"/>
            </a:endParaRPr>
          </a:p>
          <a:p>
            <a:pPr marL="457200" lvl="0" indent="-457200">
              <a:spcBef>
                <a:spcPts val="0"/>
              </a:spcBef>
              <a:defRPr/>
            </a:pPr>
            <a:r>
              <a:rPr lang="sr-Cyrl-RS" sz="2000" dirty="0" smtClean="0">
                <a:solidFill>
                  <a:prstClr val="black"/>
                </a:solidFill>
                <a:latin typeface="Times New Roman" pitchFamily="18" charset="0"/>
                <a:cs typeface="Times New Roman" pitchFamily="18" charset="0"/>
              </a:rPr>
              <a:t>Очекивани </a:t>
            </a:r>
            <a:r>
              <a:rPr lang="sr-Cyrl-RS" sz="2000" dirty="0">
                <a:solidFill>
                  <a:prstClr val="black"/>
                </a:solidFill>
                <a:latin typeface="Times New Roman" pitchFamily="18" charset="0"/>
                <a:cs typeface="Times New Roman" pitchFamily="18" charset="0"/>
              </a:rPr>
              <a:t>резултати процеса учења</a:t>
            </a:r>
            <a:r>
              <a:rPr lang="sr-Cyrl-RS" sz="2000" dirty="0" smtClean="0">
                <a:solidFill>
                  <a:prstClr val="black"/>
                </a:solidFill>
                <a:latin typeface="Times New Roman" pitchFamily="18" charset="0"/>
                <a:cs typeface="Times New Roman" pitchFamily="18" charset="0"/>
              </a:rPr>
              <a:t>.</a:t>
            </a:r>
            <a:endParaRPr lang="sr-Cyrl-RS" sz="2000" dirty="0">
              <a:solidFill>
                <a:prstClr val="black"/>
              </a:solidFill>
              <a:latin typeface="Times New Roman" pitchFamily="18" charset="0"/>
              <a:cs typeface="Times New Roman" pitchFamily="18" charset="0"/>
            </a:endParaRPr>
          </a:p>
          <a:p>
            <a:pPr marL="457200" lvl="0" indent="-457200">
              <a:spcBef>
                <a:spcPts val="0"/>
              </a:spcBef>
              <a:defRPr/>
            </a:pPr>
            <a:r>
              <a:rPr lang="sr-Cyrl-RS" sz="2000" dirty="0">
                <a:solidFill>
                  <a:prstClr val="black"/>
                </a:solidFill>
                <a:latin typeface="Times New Roman" pitchFamily="18" charset="0"/>
                <a:cs typeface="Times New Roman" pitchFamily="18" charset="0"/>
              </a:rPr>
              <a:t>Ј</a:t>
            </a:r>
            <a:r>
              <a:rPr lang="en-US" sz="2000" dirty="0" err="1">
                <a:solidFill>
                  <a:prstClr val="black"/>
                </a:solidFill>
                <a:latin typeface="Times New Roman" pitchFamily="18" charset="0"/>
                <a:cs typeface="Times New Roman" pitchFamily="18" charset="0"/>
              </a:rPr>
              <a:t>асн</a:t>
            </a:r>
            <a:r>
              <a:rPr lang="sr-Cyrl-RS" sz="2000" dirty="0">
                <a:solidFill>
                  <a:prstClr val="black"/>
                </a:solidFill>
                <a:latin typeface="Times New Roman" pitchFamily="18" charset="0"/>
                <a:cs typeface="Times New Roman" pitchFamily="18" charset="0"/>
              </a:rPr>
              <a:t>и </a:t>
            </a:r>
            <a:r>
              <a:rPr lang="en-US" sz="2000" dirty="0">
                <a:solidFill>
                  <a:prstClr val="black"/>
                </a:solidFill>
                <a:latin typeface="Times New Roman" pitchFamily="18" charset="0"/>
                <a:cs typeface="Times New Roman" pitchFamily="18" charset="0"/>
              </a:rPr>
              <a:t>и </a:t>
            </a:r>
            <a:r>
              <a:rPr lang="en-US" sz="2000" dirty="0" err="1">
                <a:solidFill>
                  <a:prstClr val="black"/>
                </a:solidFill>
                <a:latin typeface="Times New Roman" pitchFamily="18" charset="0"/>
                <a:cs typeface="Times New Roman" pitchFamily="18" charset="0"/>
              </a:rPr>
              <a:t>прецизн</a:t>
            </a:r>
            <a:r>
              <a:rPr lang="sr-Cyrl-RS" sz="2000" dirty="0">
                <a:solidFill>
                  <a:prstClr val="black"/>
                </a:solidFill>
                <a:latin typeface="Times New Roman" pitchFamily="18" charset="0"/>
                <a:cs typeface="Times New Roman" pitchFamily="18" charset="0"/>
              </a:rPr>
              <a:t>и</a:t>
            </a:r>
            <a:r>
              <a:rPr lang="en-US" sz="2000" dirty="0">
                <a:solidFill>
                  <a:prstClr val="black"/>
                </a:solidFill>
                <a:latin typeface="Times New Roman" pitchFamily="18" charset="0"/>
                <a:cs typeface="Times New Roman" pitchFamily="18" charset="0"/>
              </a:rPr>
              <a:t> </a:t>
            </a:r>
            <a:r>
              <a:rPr lang="sr-Cyrl-RS" sz="2000" dirty="0">
                <a:solidFill>
                  <a:prstClr val="black"/>
                </a:solidFill>
                <a:latin typeface="Times New Roman" pitchFamily="18" charset="0"/>
                <a:cs typeface="Times New Roman" pitchFamily="18" charset="0"/>
              </a:rPr>
              <a:t>искази </a:t>
            </a:r>
            <a:r>
              <a:rPr lang="en-US" sz="2000" dirty="0">
                <a:solidFill>
                  <a:prstClr val="black"/>
                </a:solidFill>
                <a:latin typeface="Times New Roman" pitchFamily="18" charset="0"/>
                <a:cs typeface="Times New Roman" pitchFamily="18" charset="0"/>
              </a:rPr>
              <a:t>о </a:t>
            </a:r>
            <a:r>
              <a:rPr lang="en-US" sz="2000" dirty="0" err="1">
                <a:solidFill>
                  <a:prstClr val="black"/>
                </a:solidFill>
                <a:latin typeface="Times New Roman" pitchFamily="18" charset="0"/>
                <a:cs typeface="Times New Roman" pitchFamily="18" charset="0"/>
              </a:rPr>
              <a:t>томе</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шт</a:t>
            </a:r>
            <a:r>
              <a:rPr lang="sr-Cyrl-RS" sz="2000" dirty="0">
                <a:solidFill>
                  <a:prstClr val="black"/>
                </a:solidFill>
                <a:latin typeface="Times New Roman" pitchFamily="18" charset="0"/>
                <a:cs typeface="Times New Roman" pitchFamily="18" charset="0"/>
              </a:rPr>
              <a:t>а</a:t>
            </a:r>
            <a:r>
              <a:rPr lang="en-US" sz="2000" dirty="0">
                <a:solidFill>
                  <a:prstClr val="black"/>
                </a:solidFill>
                <a:latin typeface="Times New Roman" pitchFamily="18" charset="0"/>
                <a:cs typeface="Times New Roman" pitchFamily="18" charset="0"/>
              </a:rPr>
              <a:t> </a:t>
            </a:r>
            <a:r>
              <a:rPr lang="sr-Cyrl-RS" sz="2000" dirty="0">
                <a:solidFill>
                  <a:prstClr val="black"/>
                </a:solidFill>
                <a:latin typeface="Times New Roman" pitchFamily="18" charset="0"/>
                <a:cs typeface="Times New Roman" pitchFamily="18" charset="0"/>
              </a:rPr>
              <a:t>ученик </a:t>
            </a:r>
            <a:r>
              <a:rPr lang="en-US" sz="2000" dirty="0" err="1">
                <a:solidFill>
                  <a:prstClr val="black"/>
                </a:solidFill>
                <a:latin typeface="Times New Roman" pitchFamily="18" charset="0"/>
                <a:cs typeface="Times New Roman" pitchFamily="18" charset="0"/>
              </a:rPr>
              <a:t>треба</a:t>
            </a:r>
            <a:r>
              <a:rPr lang="sr-Cyrl-RS" sz="2000" dirty="0">
                <a:solidFill>
                  <a:prstClr val="black"/>
                </a:solidFill>
                <a:latin typeface="Times New Roman" pitchFamily="18" charset="0"/>
                <a:cs typeface="Times New Roman" pitchFamily="18" charset="0"/>
              </a:rPr>
              <a:t> да </a:t>
            </a:r>
            <a:r>
              <a:rPr lang="en-US" sz="2000" dirty="0" err="1">
                <a:solidFill>
                  <a:prstClr val="black"/>
                </a:solidFill>
                <a:latin typeface="Times New Roman" pitchFamily="18" charset="0"/>
                <a:cs typeface="Times New Roman" pitchFamily="18" charset="0"/>
              </a:rPr>
              <a:t>зна</a:t>
            </a:r>
            <a:r>
              <a:rPr lang="en-US" sz="2000" dirty="0">
                <a:solidFill>
                  <a:prstClr val="black"/>
                </a:solidFill>
                <a:latin typeface="Times New Roman" pitchFamily="18" charset="0"/>
                <a:cs typeface="Times New Roman" pitchFamily="18" charset="0"/>
              </a:rPr>
              <a:t>, </a:t>
            </a:r>
            <a:r>
              <a:rPr lang="sr-Cyrl-RS" sz="2000" dirty="0">
                <a:solidFill>
                  <a:prstClr val="black"/>
                </a:solidFill>
                <a:latin typeface="Times New Roman" pitchFamily="18" charset="0"/>
                <a:cs typeface="Times New Roman" pitchFamily="18" charset="0"/>
              </a:rPr>
              <a:t>да уради и вредносно процени по </a:t>
            </a:r>
            <a:r>
              <a:rPr lang="en-US" sz="2000" dirty="0" err="1">
                <a:solidFill>
                  <a:prstClr val="black"/>
                </a:solidFill>
                <a:latin typeface="Times New Roman" pitchFamily="18" charset="0"/>
                <a:cs typeface="Times New Roman" pitchFamily="18" charset="0"/>
              </a:rPr>
              <a:t>завршетку</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процеса</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учења</a:t>
            </a:r>
            <a:r>
              <a:rPr lang="sr-Cyrl-RS" sz="2000" dirty="0">
                <a:solidFill>
                  <a:prstClr val="black"/>
                </a:solidFill>
                <a:latin typeface="Times New Roman" pitchFamily="18" charset="0"/>
                <a:cs typeface="Times New Roman" pitchFamily="18" charset="0"/>
              </a:rPr>
              <a:t>.</a:t>
            </a:r>
            <a:r>
              <a:rPr lang="en-US" sz="2000" dirty="0">
                <a:solidFill>
                  <a:prstClr val="black"/>
                </a:solidFill>
                <a:latin typeface="Times New Roman" pitchFamily="18" charset="0"/>
                <a:cs typeface="Times New Roman" pitchFamily="18" charset="0"/>
              </a:rPr>
              <a:t> </a:t>
            </a:r>
            <a:endParaRPr lang="sr-Cyrl-RS" sz="2000" dirty="0" smtClean="0">
              <a:solidFill>
                <a:prstClr val="black"/>
              </a:solidFill>
              <a:latin typeface="Times New Roman" pitchFamily="18" charset="0"/>
              <a:cs typeface="Times New Roman" pitchFamily="18" charset="0"/>
            </a:endParaRPr>
          </a:p>
          <a:p>
            <a:pPr marL="0" lvl="0" indent="0">
              <a:spcBef>
                <a:spcPts val="0"/>
              </a:spcBef>
              <a:buNone/>
              <a:defRPr/>
            </a:pPr>
            <a:endParaRPr lang="ru-RU" sz="2000" dirty="0">
              <a:latin typeface="Times New Roman"/>
              <a:ea typeface="Times New Roman"/>
              <a:cs typeface="Times New Roman"/>
            </a:endParaRPr>
          </a:p>
          <a:p>
            <a:pPr marL="0" lvl="0" indent="0">
              <a:buNone/>
            </a:pPr>
            <a:r>
              <a:rPr lang="ru-RU" sz="2000" dirty="0">
                <a:solidFill>
                  <a:prstClr val="black"/>
                </a:solidFill>
                <a:latin typeface="Times New Roman" pitchFamily="18" charset="0"/>
                <a:cs typeface="Times New Roman" pitchFamily="18" charset="0"/>
              </a:rPr>
              <a:t>Исходи </a:t>
            </a:r>
            <a:r>
              <a:rPr lang="sr-Cyrl-RS" sz="2000" u="sng" dirty="0">
                <a:solidFill>
                  <a:prstClr val="black"/>
                </a:solidFill>
                <a:latin typeface="Times New Roman" pitchFamily="18" charset="0"/>
                <a:cs typeface="Times New Roman" pitchFamily="18" charset="0"/>
              </a:rPr>
              <a:t>наставнику </a:t>
            </a:r>
            <a:r>
              <a:rPr lang="ru-RU" sz="2000" dirty="0">
                <a:solidFill>
                  <a:prstClr val="black"/>
                </a:solidFill>
                <a:latin typeface="Times New Roman" pitchFamily="18" charset="0"/>
                <a:cs typeface="Times New Roman" pitchFamily="18" charset="0"/>
              </a:rPr>
              <a:t>омогућавају да:</a:t>
            </a:r>
            <a:endParaRPr lang="sr-Cyrl-RS" sz="2000" u="sng" dirty="0">
              <a:solidFill>
                <a:prstClr val="black"/>
              </a:solidFill>
              <a:latin typeface="Times New Roman" pitchFamily="18" charset="0"/>
              <a:cs typeface="Times New Roman" pitchFamily="18" charset="0"/>
            </a:endParaRPr>
          </a:p>
          <a:p>
            <a:pPr marL="800100" lvl="1" indent="-342900">
              <a:buFont typeface="Arial" panose="020B0604020202020204" pitchFamily="34" charset="0"/>
              <a:buChar char="•"/>
            </a:pPr>
            <a:r>
              <a:rPr lang="ru-RU" sz="2000" dirty="0">
                <a:solidFill>
                  <a:prstClr val="black"/>
                </a:solidFill>
                <a:latin typeface="Times New Roman" pitchFamily="18" charset="0"/>
                <a:cs typeface="Times New Roman" pitchFamily="18" charset="0"/>
              </a:rPr>
              <a:t>прецизно формулише активности ученика током процеса учења,</a:t>
            </a:r>
          </a:p>
          <a:p>
            <a:pPr marL="800100" lvl="1" indent="-342900">
              <a:buFont typeface="Arial" panose="020B0604020202020204" pitchFamily="34" charset="0"/>
              <a:buChar char="•"/>
            </a:pPr>
            <a:r>
              <a:rPr lang="ru-RU" sz="2000" dirty="0">
                <a:solidFill>
                  <a:prstClr val="black"/>
                </a:solidFill>
                <a:latin typeface="Times New Roman" pitchFamily="18" charset="0"/>
                <a:cs typeface="Times New Roman" pitchFamily="18" charset="0"/>
              </a:rPr>
              <a:t>прецизно формулише своје активности током процеса подучавања, </a:t>
            </a:r>
          </a:p>
          <a:p>
            <a:pPr marL="800100" lvl="1" indent="-342900">
              <a:buFont typeface="Arial" panose="020B0604020202020204" pitchFamily="34" charset="0"/>
              <a:buChar char="•"/>
            </a:pPr>
            <a:r>
              <a:rPr lang="ru-RU" sz="2000" dirty="0">
                <a:solidFill>
                  <a:prstClr val="black"/>
                </a:solidFill>
                <a:latin typeface="Times New Roman" pitchFamily="18" charset="0"/>
                <a:cs typeface="Times New Roman" pitchFamily="18" charset="0"/>
              </a:rPr>
              <a:t>ефикасно прати процес учења и подучавања, </a:t>
            </a:r>
          </a:p>
          <a:p>
            <a:pPr marL="800100" lvl="1" indent="-342900">
              <a:buFont typeface="Arial" panose="020B0604020202020204" pitchFamily="34" charset="0"/>
              <a:buChar char="•"/>
            </a:pPr>
            <a:r>
              <a:rPr lang="ru-RU" sz="2000" dirty="0">
                <a:solidFill>
                  <a:prstClr val="black"/>
                </a:solidFill>
                <a:latin typeface="Times New Roman" pitchFamily="18" charset="0"/>
                <a:cs typeface="Times New Roman" pitchFamily="18" charset="0"/>
              </a:rPr>
              <a:t>објективније вреднује постигнућа ученика,</a:t>
            </a:r>
          </a:p>
          <a:p>
            <a:pPr marL="800100" lvl="1" indent="-342900">
              <a:buFont typeface="Arial" panose="020B0604020202020204" pitchFamily="34" charset="0"/>
              <a:buChar char="•"/>
            </a:pPr>
            <a:r>
              <a:rPr lang="sr-Cyrl-RS" sz="2000" kern="0" dirty="0">
                <a:solidFill>
                  <a:prstClr val="black"/>
                </a:solidFill>
                <a:latin typeface="Times New Roman" panose="02020603050405020304" pitchFamily="18" charset="0"/>
                <a:cs typeface="Times New Roman" panose="02020603050405020304" pitchFamily="18" charset="0"/>
              </a:rPr>
              <a:t>помери усмереност са реализације садржаја на промишљање сопствене праксе</a:t>
            </a:r>
            <a:r>
              <a:rPr lang="en-US" sz="2000" kern="0" dirty="0" smtClean="0">
                <a:solidFill>
                  <a:prstClr val="black"/>
                </a:solidFill>
                <a:latin typeface="Times New Roman" panose="02020603050405020304" pitchFamily="18" charset="0"/>
                <a:cs typeface="Times New Roman" panose="02020603050405020304" pitchFamily="18" charset="0"/>
              </a:rPr>
              <a:t>.</a:t>
            </a:r>
            <a:endParaRPr lang="ru-RU" sz="2000" dirty="0">
              <a:solidFill>
                <a:prstClr val="black"/>
              </a:solidFill>
              <a:latin typeface="Times New Roman" pitchFamily="18" charset="0"/>
              <a:cs typeface="Times New Roman" pitchFamily="18" charset="0"/>
            </a:endParaRPr>
          </a:p>
          <a:p>
            <a:pPr marL="457200" lvl="1" indent="0">
              <a:buNone/>
            </a:pPr>
            <a:r>
              <a:rPr lang="ru-RU" sz="2000" u="sng" dirty="0">
                <a:solidFill>
                  <a:prstClr val="black"/>
                </a:solidFill>
                <a:latin typeface="Times New Roman" pitchFamily="18" charset="0"/>
                <a:cs typeface="Times New Roman" pitchFamily="18" charset="0"/>
              </a:rPr>
              <a:t>Ученику</a:t>
            </a:r>
            <a:r>
              <a:rPr lang="ru-RU" sz="2000" dirty="0">
                <a:solidFill>
                  <a:prstClr val="black"/>
                </a:solidFill>
                <a:latin typeface="Times New Roman" pitchFamily="18" charset="0"/>
                <a:cs typeface="Times New Roman" pitchFamily="18" charset="0"/>
              </a:rPr>
              <a:t> дају јасну слику шта се од њега очекује и омогућавају му да прати сопствени напредак у учењу.</a:t>
            </a:r>
          </a:p>
          <a:p>
            <a:pPr marL="109728" lvl="0" indent="0" algn="just">
              <a:spcBef>
                <a:spcPts val="0"/>
              </a:spcBef>
              <a:buNone/>
              <a:defRPr/>
            </a:pPr>
            <a:endParaRPr lang="ru-RU" sz="2400" dirty="0" smtClean="0">
              <a:latin typeface="Times New Roman"/>
              <a:ea typeface="Times New Roman"/>
              <a:cs typeface="Times New Roman"/>
            </a:endParaRPr>
          </a:p>
          <a:p>
            <a:pPr marL="109728" lvl="0" indent="0" algn="just">
              <a:spcBef>
                <a:spcPts val="0"/>
              </a:spcBef>
              <a:buNone/>
              <a:defRPr/>
            </a:pPr>
            <a:endParaRPr lang="ru-RU" sz="2400" dirty="0">
              <a:latin typeface="Times New Roman"/>
              <a:ea typeface="Times New Roman"/>
              <a:cs typeface="Times New Roman"/>
            </a:endParaRPr>
          </a:p>
          <a:p>
            <a:pPr marL="109728" lvl="0" indent="0" algn="just">
              <a:spcBef>
                <a:spcPts val="0"/>
              </a:spcBef>
              <a:buNone/>
              <a:defRPr/>
            </a:pPr>
            <a:endParaRPr lang="ru-RU" sz="2400" dirty="0" smtClean="0">
              <a:latin typeface="Times New Roman"/>
              <a:ea typeface="Times New Roman"/>
              <a:cs typeface="Times New Roman"/>
            </a:endParaRPr>
          </a:p>
          <a:p>
            <a:pPr marL="109728" lvl="0" indent="0" algn="just">
              <a:spcBef>
                <a:spcPts val="0"/>
              </a:spcBef>
              <a:buNone/>
              <a:defRPr/>
            </a:pPr>
            <a:endParaRPr lang="ru-RU" sz="2400" dirty="0">
              <a:latin typeface="Times New Roman"/>
              <a:ea typeface="Times New Roman"/>
              <a:cs typeface="Times New Roman"/>
            </a:endParaRPr>
          </a:p>
          <a:p>
            <a:pPr marL="109728" lvl="0" indent="0" algn="just">
              <a:spcBef>
                <a:spcPts val="0"/>
              </a:spcBef>
              <a:buNone/>
              <a:defRPr/>
            </a:pPr>
            <a:endParaRPr lang="en-US" sz="2400" dirty="0">
              <a:ea typeface="Times New Roman"/>
              <a:cs typeface="Times New Roman"/>
            </a:endParaRPr>
          </a:p>
          <a:p>
            <a:pPr marL="457200" lvl="0" indent="-457200">
              <a:spcBef>
                <a:spcPts val="0"/>
              </a:spcBef>
              <a:buFont typeface="Arial" panose="020B0604020202020204" pitchFamily="34" charset="0"/>
              <a:buChar char="•"/>
              <a:defRPr/>
            </a:pPr>
            <a:endParaRPr lang="sr-Cyrl-RS" sz="2800" dirty="0" smtClean="0">
              <a:latin typeface="Times New Roman" pitchFamily="18" charset="0"/>
              <a:cs typeface="Times New Roman" pitchFamily="18" charset="0"/>
            </a:endParaRPr>
          </a:p>
          <a:p>
            <a:pPr marL="457200" indent="-457200">
              <a:spcBef>
                <a:spcPts val="0"/>
              </a:spcBef>
              <a:buFont typeface="Arial" panose="020B0604020202020204" pitchFamily="34" charset="0"/>
              <a:buChar char="•"/>
              <a:defRPr/>
            </a:pPr>
            <a:endParaRPr lang="ru-RU" sz="2000" dirty="0" smtClean="0">
              <a:latin typeface="Times New Roman" pitchFamily="18" charset="0"/>
              <a:cs typeface="Times New Roman" pitchFamily="18" charset="0"/>
            </a:endParaRPr>
          </a:p>
          <a:p>
            <a:pPr marL="360363" marR="0" indent="-360363">
              <a:lnSpc>
                <a:spcPct val="115000"/>
              </a:lnSpc>
              <a:spcBef>
                <a:spcPts val="0"/>
              </a:spcBef>
              <a:buFont typeface="Arial" pitchFamily="34" charset="0"/>
              <a:buChar char="•"/>
              <a:defRPr/>
            </a:pPr>
            <a:endParaRPr lang="en-US" sz="2000" dirty="0">
              <a:solidFill>
                <a:schemeClr val="accent1">
                  <a:lumMod val="50000"/>
                </a:schemeClr>
              </a:solidFill>
              <a:latin typeface="Times New Roman" pitchFamily="18" charset="0"/>
              <a:cs typeface="Times New Roman" pitchFamily="18" charset="0"/>
            </a:endParaRPr>
          </a:p>
          <a:p>
            <a:endParaRPr lang="en-US" sz="1600" dirty="0"/>
          </a:p>
        </p:txBody>
      </p:sp>
    </p:spTree>
    <p:extLst>
      <p:ext uri="{BB962C8B-B14F-4D97-AF65-F5344CB8AC3E}">
        <p14:creationId xmlns:p14="http://schemas.microsoft.com/office/powerpoint/2010/main" val="9505597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914400"/>
          </a:xfrm>
        </p:spPr>
        <p:txBody>
          <a:bodyPr>
            <a:normAutofit fontScale="90000"/>
          </a:bodyPr>
          <a:lstStyle/>
          <a:p>
            <a:pPr marL="0" marR="0" algn="ctr">
              <a:lnSpc>
                <a:spcPct val="115000"/>
              </a:lnSpc>
              <a:spcBef>
                <a:spcPts val="0"/>
              </a:spcBef>
              <a:spcAft>
                <a:spcPts val="1000"/>
              </a:spcAft>
            </a:pPr>
            <a:r>
              <a:rPr lang="sr-Cyrl-RS" sz="2800" dirty="0" smtClean="0">
                <a:latin typeface="Times New Roman" pitchFamily="18" charset="0"/>
                <a:ea typeface="Calibri"/>
                <a:cs typeface="Times New Roman" pitchFamily="18" charset="0"/>
              </a:rPr>
              <a:t/>
            </a:r>
            <a:br>
              <a:rPr lang="sr-Cyrl-RS" sz="2800" dirty="0" smtClean="0">
                <a:latin typeface="Times New Roman" pitchFamily="18" charset="0"/>
                <a:ea typeface="Calibri"/>
                <a:cs typeface="Times New Roman" pitchFamily="18" charset="0"/>
              </a:rPr>
            </a:br>
            <a:r>
              <a:rPr lang="sr-Cyrl-RS" sz="2700" b="1" dirty="0" smtClean="0">
                <a:solidFill>
                  <a:schemeClr val="accent1">
                    <a:lumMod val="75000"/>
                  </a:schemeClr>
                </a:solidFill>
                <a:latin typeface="Times New Roman" pitchFamily="18" charset="0"/>
                <a:ea typeface="Calibri"/>
                <a:cs typeface="Times New Roman" pitchFamily="18" charset="0"/>
              </a:rPr>
              <a:t>ДОБРА ФОРМУЛАЦИЈА ИСХОДА</a:t>
            </a:r>
            <a:endParaRPr lang="en-US" sz="27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10600" cy="4449763"/>
          </a:xfrm>
        </p:spPr>
        <p:txBody>
          <a:bodyPr>
            <a:normAutofit/>
          </a:bodyPr>
          <a:lstStyle/>
          <a:p>
            <a:pPr marL="0" marR="0" indent="0" algn="just">
              <a:lnSpc>
                <a:spcPct val="115000"/>
              </a:lnSpc>
              <a:spcBef>
                <a:spcPts val="0"/>
              </a:spcBef>
              <a:spcAft>
                <a:spcPts val="1000"/>
              </a:spcAft>
              <a:buNone/>
            </a:pPr>
            <a:r>
              <a:rPr lang="sr-Cyrl-RS" sz="2000" b="1" dirty="0" smtClean="0">
                <a:latin typeface="Times New Roman" pitchFamily="18" charset="0"/>
                <a:ea typeface="Calibri"/>
                <a:cs typeface="Times New Roman" pitchFamily="18" charset="0"/>
              </a:rPr>
              <a:t>Шта </a:t>
            </a:r>
            <a:r>
              <a:rPr lang="sr-Cyrl-RS" sz="2000" b="1" dirty="0">
                <a:latin typeface="Times New Roman" pitchFamily="18" charset="0"/>
                <a:ea typeface="Calibri"/>
                <a:cs typeface="Times New Roman" pitchFamily="18" charset="0"/>
              </a:rPr>
              <a:t>ученик може да уради на </a:t>
            </a:r>
            <a:r>
              <a:rPr lang="sr-Cyrl-RS" sz="2000" b="1" dirty="0" smtClean="0">
                <a:latin typeface="Times New Roman" pitchFamily="18" charset="0"/>
                <a:ea typeface="Calibri"/>
                <a:cs typeface="Times New Roman" pitchFamily="18" charset="0"/>
              </a:rPr>
              <a:t>основу </a:t>
            </a:r>
            <a:r>
              <a:rPr lang="sr-Cyrl-RS" sz="2000" b="1" dirty="0">
                <a:latin typeface="Times New Roman" pitchFamily="18" charset="0"/>
                <a:ea typeface="Calibri"/>
                <a:cs typeface="Times New Roman" pitchFamily="18" charset="0"/>
              </a:rPr>
              <a:t>знања?</a:t>
            </a:r>
            <a:endParaRPr lang="en-US" sz="2000" b="1" dirty="0">
              <a:latin typeface="Times New Roman" pitchFamily="18" charset="0"/>
              <a:ea typeface="Calibri"/>
              <a:cs typeface="Times New Roman" pitchFamily="18" charset="0"/>
            </a:endParaRPr>
          </a:p>
          <a:p>
            <a:pPr marL="0" marR="0" indent="0" algn="just">
              <a:lnSpc>
                <a:spcPct val="115000"/>
              </a:lnSpc>
              <a:spcBef>
                <a:spcPts val="0"/>
              </a:spcBef>
              <a:spcAft>
                <a:spcPts val="1000"/>
              </a:spcAft>
              <a:buNone/>
            </a:pPr>
            <a:r>
              <a:rPr lang="sr-Cyrl-RS" sz="2000" b="1" dirty="0">
                <a:latin typeface="Times New Roman" pitchFamily="18" charset="0"/>
                <a:ea typeface="Calibri"/>
                <a:cs typeface="Times New Roman" pitchFamily="18" charset="0"/>
              </a:rPr>
              <a:t>У вези са чим и у ком контексту?</a:t>
            </a:r>
            <a:endParaRPr lang="en-US" sz="2000" b="1" dirty="0">
              <a:latin typeface="Times New Roman" pitchFamily="18" charset="0"/>
              <a:ea typeface="Calibri"/>
              <a:cs typeface="Times New Roman" pitchFamily="18" charset="0"/>
            </a:endParaRPr>
          </a:p>
          <a:p>
            <a:pPr marL="0" marR="0" indent="0" algn="just">
              <a:lnSpc>
                <a:spcPct val="115000"/>
              </a:lnSpc>
              <a:spcBef>
                <a:spcPts val="0"/>
              </a:spcBef>
              <a:spcAft>
                <a:spcPts val="1000"/>
              </a:spcAft>
              <a:buNone/>
            </a:pPr>
            <a:r>
              <a:rPr lang="sr-Cyrl-RS" sz="2000" b="1" dirty="0">
                <a:latin typeface="Times New Roman" pitchFamily="18" charset="0"/>
                <a:ea typeface="Calibri"/>
                <a:cs typeface="Times New Roman" pitchFamily="18" charset="0"/>
              </a:rPr>
              <a:t>Како то проверити</a:t>
            </a:r>
            <a:r>
              <a:rPr lang="sr-Cyrl-RS" sz="2000" b="1" dirty="0" smtClean="0">
                <a:latin typeface="Times New Roman" pitchFamily="18" charset="0"/>
                <a:ea typeface="Calibri"/>
                <a:cs typeface="Times New Roman" pitchFamily="18" charset="0"/>
              </a:rPr>
              <a:t>?</a:t>
            </a:r>
          </a:p>
          <a:p>
            <a:pPr marL="0" marR="0" indent="0" algn="just">
              <a:lnSpc>
                <a:spcPct val="115000"/>
              </a:lnSpc>
              <a:spcBef>
                <a:spcPts val="0"/>
              </a:spcBef>
              <a:buNone/>
            </a:pPr>
            <a:r>
              <a:rPr lang="sr-Cyrl-RS" sz="2000" dirty="0" smtClean="0">
                <a:latin typeface="Times New Roman" pitchFamily="18" charset="0"/>
                <a:ea typeface="Calibri"/>
                <a:cs typeface="Times New Roman" pitchFamily="18" charset="0"/>
              </a:rPr>
              <a:t>Добро дефинисани исходи циљају не само предметне него и међупредметне компетенције.</a:t>
            </a:r>
          </a:p>
          <a:p>
            <a:pPr marL="0" lvl="0" indent="0">
              <a:buClr>
                <a:srgbClr val="000000"/>
              </a:buClr>
              <a:buSzPts val="800"/>
              <a:buNone/>
            </a:pPr>
            <a:r>
              <a:rPr lang="sr-Cyrl-RS" sz="2000" u="sng" dirty="0" smtClean="0">
                <a:solidFill>
                  <a:prstClr val="black"/>
                </a:solidFill>
                <a:latin typeface="Times New Roman" pitchFamily="18" charset="0"/>
                <a:ea typeface="Calibri"/>
                <a:cs typeface="Times New Roman" pitchFamily="18" charset="0"/>
              </a:rPr>
              <a:t>Пример 1</a:t>
            </a:r>
            <a:r>
              <a:rPr lang="sr-Cyrl-RS" sz="2000" dirty="0" smtClean="0">
                <a:solidFill>
                  <a:prstClr val="black"/>
                </a:solidFill>
                <a:latin typeface="Times New Roman" pitchFamily="18" charset="0"/>
                <a:ea typeface="Calibri"/>
                <a:cs typeface="Times New Roman" pitchFamily="18" charset="0"/>
              </a:rPr>
              <a:t>: </a:t>
            </a:r>
            <a:r>
              <a:rPr lang="sr-Cyrl-RS" sz="2000" b="1" dirty="0" smtClean="0">
                <a:latin typeface="Times New Roman" pitchFamily="18" charset="0"/>
                <a:cs typeface="Times New Roman" pitchFamily="18" charset="0"/>
              </a:rPr>
              <a:t>разликује облике казивања;</a:t>
            </a:r>
          </a:p>
          <a:p>
            <a:pPr marL="0" lvl="0" indent="0">
              <a:buClr>
                <a:srgbClr val="000000"/>
              </a:buClr>
              <a:buSzPts val="800"/>
              <a:buNone/>
            </a:pPr>
            <a:endParaRPr lang="sr-Cyrl-RS" sz="2000" b="1" dirty="0" smtClean="0">
              <a:latin typeface="Times New Roman" pitchFamily="18" charset="0"/>
              <a:cs typeface="Times New Roman" pitchFamily="18" charset="0"/>
            </a:endParaRPr>
          </a:p>
          <a:p>
            <a:pPr marL="0" indent="0">
              <a:buClr>
                <a:srgbClr val="000000"/>
              </a:buClr>
              <a:buSzPts val="800"/>
              <a:buNone/>
            </a:pPr>
            <a:r>
              <a:rPr lang="sr-Cyrl-RS" sz="2000" u="sng" dirty="0">
                <a:latin typeface="Times New Roman" pitchFamily="18" charset="0"/>
                <a:ea typeface="Calibri"/>
                <a:cs typeface="Times New Roman" pitchFamily="18" charset="0"/>
              </a:rPr>
              <a:t>Пример </a:t>
            </a:r>
            <a:r>
              <a:rPr lang="sr-Cyrl-RS" sz="2000" u="sng" dirty="0" smtClean="0">
                <a:latin typeface="Times New Roman" pitchFamily="18" charset="0"/>
                <a:ea typeface="Calibri"/>
                <a:cs typeface="Times New Roman" pitchFamily="18" charset="0"/>
              </a:rPr>
              <a:t>2</a:t>
            </a:r>
            <a:r>
              <a:rPr lang="sr-Cyrl-RS" sz="2000" b="1" dirty="0" smtClean="0">
                <a:latin typeface="Times New Roman" pitchFamily="18" charset="0"/>
                <a:ea typeface="Calibri"/>
                <a:cs typeface="Times New Roman" pitchFamily="18" charset="0"/>
              </a:rPr>
              <a:t>: </a:t>
            </a:r>
            <a:r>
              <a:rPr lang="sr-Cyrl-RS" sz="2000" b="1" dirty="0" smtClean="0">
                <a:latin typeface="Times New Roman" pitchFamily="18" charset="0"/>
                <a:ea typeface="Arial"/>
                <a:cs typeface="Times New Roman" pitchFamily="18" charset="0"/>
              </a:rPr>
              <a:t>проналази експлицитно и имплицитно садржане информације</a:t>
            </a:r>
            <a:r>
              <a:rPr lang="en-US" sz="2000" b="1" dirty="0" smtClean="0">
                <a:latin typeface="Times New Roman" pitchFamily="18" charset="0"/>
                <a:ea typeface="Arial"/>
                <a:cs typeface="Times New Roman" pitchFamily="18" charset="0"/>
              </a:rPr>
              <a:t> </a:t>
            </a:r>
            <a:r>
              <a:rPr lang="sr-Cyrl-RS" sz="2000" b="1" dirty="0" smtClean="0">
                <a:latin typeface="Times New Roman" pitchFamily="18" charset="0"/>
                <a:ea typeface="Arial"/>
                <a:cs typeface="Times New Roman" pitchFamily="18" charset="0"/>
              </a:rPr>
              <a:t>у тексту.</a:t>
            </a:r>
            <a:endParaRPr lang="sr-Cyrl-RS" sz="2000" b="1" dirty="0">
              <a:latin typeface="Arial"/>
              <a:ea typeface="Arial"/>
              <a:cs typeface="Arial"/>
            </a:endParaRPr>
          </a:p>
          <a:p>
            <a:pPr marL="0" lvl="0" indent="0">
              <a:buClr>
                <a:srgbClr val="000000"/>
              </a:buClr>
              <a:buSzPts val="800"/>
              <a:buNone/>
            </a:pPr>
            <a:endParaRPr lang="sr-Cyrl-RS" sz="2000" dirty="0">
              <a:solidFill>
                <a:prstClr val="black"/>
              </a:solidFill>
              <a:latin typeface="Times New Roman" pitchFamily="18" charset="0"/>
              <a:cs typeface="Times New Roman" pitchFamily="18" charset="0"/>
            </a:endParaRPr>
          </a:p>
          <a:p>
            <a:pPr marL="0" lvl="0" indent="0">
              <a:buClr>
                <a:srgbClr val="000000"/>
              </a:buClr>
              <a:buSzPts val="800"/>
              <a:buNone/>
            </a:pPr>
            <a:endParaRPr lang="sr-Cyrl-RS" sz="2000" u="sng" dirty="0">
              <a:solidFill>
                <a:prstClr val="black"/>
              </a:solidFill>
              <a:latin typeface="Times New Roman" pitchFamily="18" charset="0"/>
              <a:ea typeface="Calibri"/>
              <a:cs typeface="Times New Roman" pitchFamily="18" charset="0"/>
            </a:endParaRPr>
          </a:p>
          <a:p>
            <a:pPr marL="0" lvl="0" indent="0">
              <a:buClr>
                <a:srgbClr val="000000"/>
              </a:buClr>
              <a:buSzPts val="800"/>
              <a:buNone/>
            </a:pPr>
            <a:endParaRPr lang="en-US" sz="2000" dirty="0">
              <a:latin typeface="Arial"/>
              <a:ea typeface="Arial"/>
              <a:cs typeface="Arial"/>
            </a:endParaRPr>
          </a:p>
          <a:p>
            <a:pPr marL="0" marR="0" indent="0">
              <a:lnSpc>
                <a:spcPct val="115000"/>
              </a:lnSpc>
              <a:spcBef>
                <a:spcPts val="0"/>
              </a:spcBef>
              <a:spcAft>
                <a:spcPts val="1000"/>
              </a:spcAft>
              <a:buNone/>
            </a:pPr>
            <a:endParaRPr lang="en-US" sz="2500" dirty="0">
              <a:solidFill>
                <a:srgbClr val="FF0000"/>
              </a:solidFill>
              <a:ea typeface="Calibri"/>
              <a:cs typeface="Times New Roman"/>
            </a:endParaRPr>
          </a:p>
        </p:txBody>
      </p:sp>
    </p:spTree>
    <p:extLst>
      <p:ext uri="{BB962C8B-B14F-4D97-AF65-F5344CB8AC3E}">
        <p14:creationId xmlns:p14="http://schemas.microsoft.com/office/powerpoint/2010/main" val="1766698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pPr marL="571500" indent="-571500" algn="l">
              <a:buFont typeface="Wingdings" pitchFamily="2" charset="2"/>
              <a:buChar char="v"/>
            </a:pPr>
            <a:r>
              <a:rPr lang="sr-Cyrl-RS" dirty="0" smtClean="0"/>
              <a:t>НАСТАВНИК</a:t>
            </a:r>
            <a:r>
              <a:rPr lang="sr-Cyrl-RS" dirty="0"/>
              <a:t/>
            </a:r>
            <a:br>
              <a:rPr lang="sr-Cyrl-RS" dirty="0"/>
            </a:br>
            <a:r>
              <a:rPr lang="sr-Cyrl-RS" dirty="0"/>
              <a:t> </a:t>
            </a:r>
            <a:r>
              <a:rPr lang="sr-Cyrl-RS" dirty="0" smtClean="0"/>
              <a:t>     </a:t>
            </a:r>
            <a:br>
              <a:rPr lang="sr-Cyrl-RS" dirty="0" smtClean="0"/>
            </a:br>
            <a:r>
              <a:rPr lang="sr-Cyrl-RS" dirty="0" smtClean="0"/>
              <a:t>1. ПРОФЕСИОНАЛНОСТ</a:t>
            </a:r>
            <a:br>
              <a:rPr lang="sr-Cyrl-RS" dirty="0" smtClean="0"/>
            </a:br>
            <a:r>
              <a:rPr lang="sr-Cyrl-RS" dirty="0" smtClean="0"/>
              <a:t>2. МОТИВАЦИЈА</a:t>
            </a:r>
            <a:br>
              <a:rPr lang="sr-Cyrl-RS" dirty="0" smtClean="0"/>
            </a:br>
            <a:r>
              <a:rPr lang="sr-Cyrl-RS" dirty="0" smtClean="0"/>
              <a:t>3.ИНТЕРАКЦИЈА</a:t>
            </a:r>
            <a:endParaRPr lang="en-US" dirty="0"/>
          </a:p>
        </p:txBody>
      </p:sp>
    </p:spTree>
    <p:extLst>
      <p:ext uri="{BB962C8B-B14F-4D97-AF65-F5344CB8AC3E}">
        <p14:creationId xmlns:p14="http://schemas.microsoft.com/office/powerpoint/2010/main" val="4019351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marL="571500" indent="-571500" algn="l">
              <a:buFont typeface="Wingdings" pitchFamily="2" charset="2"/>
              <a:buChar char="ü"/>
            </a:pPr>
            <a:r>
              <a:rPr lang="sr-Cyrl-RS" dirty="0" smtClean="0"/>
              <a:t>ПРОФЕСИОНАЛНОСТ</a:t>
            </a:r>
            <a:br>
              <a:rPr lang="sr-Cyrl-RS" dirty="0" smtClean="0"/>
            </a:br>
            <a:r>
              <a:rPr lang="sr-Cyrl-RS" dirty="0" smtClean="0"/>
              <a:t/>
            </a:r>
            <a:br>
              <a:rPr lang="sr-Cyrl-RS" dirty="0" smtClean="0"/>
            </a:br>
            <a:r>
              <a:rPr lang="sr-Cyrl-RS" sz="4000" dirty="0" smtClean="0"/>
              <a:t>-АУТОРИТЕТ,</a:t>
            </a:r>
            <a:br>
              <a:rPr lang="sr-Cyrl-RS" sz="4000" dirty="0" smtClean="0"/>
            </a:br>
            <a:r>
              <a:rPr lang="sr-Cyrl-RS" sz="4000" dirty="0" smtClean="0"/>
              <a:t>-ОДГОВОРНОСТ,</a:t>
            </a:r>
            <a:br>
              <a:rPr lang="sr-Cyrl-RS" sz="4000" dirty="0" smtClean="0"/>
            </a:br>
            <a:r>
              <a:rPr lang="sr-Cyrl-RS" sz="4000" dirty="0" smtClean="0"/>
              <a:t>-ПРЕДАНОСТ ПОСЛУ,</a:t>
            </a:r>
            <a:br>
              <a:rPr lang="sr-Cyrl-RS" sz="4000" dirty="0" smtClean="0"/>
            </a:br>
            <a:r>
              <a:rPr lang="sr-Cyrl-RS" sz="4000" dirty="0" smtClean="0"/>
              <a:t>-ОБЈЕКТИВНОСТ,</a:t>
            </a:r>
            <a:br>
              <a:rPr lang="sr-Cyrl-RS" sz="4000" dirty="0" smtClean="0"/>
            </a:br>
            <a:r>
              <a:rPr lang="sr-Cyrl-RS" sz="4000" dirty="0" smtClean="0"/>
              <a:t>-КООПЕРАЦИЈА-НАСТАВНИК-УЧЕНИК-РОДИТЕЉ-УСТАНОВА-СРЕДИНА</a:t>
            </a:r>
            <a:br>
              <a:rPr lang="sr-Cyrl-RS" sz="4000" dirty="0" smtClean="0"/>
            </a:br>
            <a:r>
              <a:rPr lang="sr-Cyrl-RS" dirty="0" smtClean="0"/>
              <a:t/>
            </a:r>
            <a:br>
              <a:rPr lang="sr-Cyrl-RS" dirty="0" smtClean="0"/>
            </a:br>
            <a:endParaRPr lang="en-US" dirty="0"/>
          </a:p>
        </p:txBody>
      </p:sp>
    </p:spTree>
    <p:extLst>
      <p:ext uri="{BB962C8B-B14F-4D97-AF65-F5344CB8AC3E}">
        <p14:creationId xmlns:p14="http://schemas.microsoft.com/office/powerpoint/2010/main" val="2313063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5821362"/>
          </a:xfrm>
        </p:spPr>
        <p:txBody>
          <a:bodyPr>
            <a:normAutofit/>
          </a:bodyPr>
          <a:lstStyle/>
          <a:p>
            <a:pPr marL="571500" indent="-571500" algn="l">
              <a:buFont typeface="Wingdings" pitchFamily="2" charset="2"/>
              <a:buChar char="ü"/>
            </a:pPr>
            <a:r>
              <a:rPr lang="sr-Cyrl-RS" dirty="0" smtClean="0"/>
              <a:t>МОТИВАЦИЈА</a:t>
            </a:r>
            <a:br>
              <a:rPr lang="sr-Cyrl-RS" dirty="0" smtClean="0"/>
            </a:br>
            <a:r>
              <a:rPr lang="sr-Cyrl-RS" dirty="0" smtClean="0"/>
              <a:t/>
            </a:r>
            <a:br>
              <a:rPr lang="sr-Cyrl-RS" dirty="0" smtClean="0"/>
            </a:br>
            <a:r>
              <a:rPr lang="sr-Cyrl-RS" sz="2200" dirty="0" smtClean="0"/>
              <a:t>морамо бити мотивисани да бисмо мотивисали друге,</a:t>
            </a:r>
            <a:br>
              <a:rPr lang="sr-Cyrl-RS" sz="2200" dirty="0" smtClean="0"/>
            </a:br>
            <a:r>
              <a:rPr lang="sr-Cyrl-RS" sz="2200" dirty="0" smtClean="0"/>
              <a:t>-подршка колега и надређених је значајна како би се унапредила ефикастност наставника,</a:t>
            </a:r>
            <a:br>
              <a:rPr lang="sr-Cyrl-RS" sz="2200" dirty="0" smtClean="0"/>
            </a:br>
            <a:r>
              <a:rPr lang="sr-Cyrl-RS" sz="2200" dirty="0" smtClean="0"/>
              <a:t>-подршка млађим колегама од стране искуснијих и старијих је важан фактор у подизању научно наставне ефикасности</a:t>
            </a:r>
            <a:br>
              <a:rPr lang="sr-Cyrl-RS" sz="2200" dirty="0" smtClean="0"/>
            </a:br>
            <a:r>
              <a:rPr lang="sr-Cyrl-RS" sz="2200" dirty="0" smtClean="0"/>
              <a:t>-за мотивисање је потребан циљ,</a:t>
            </a:r>
            <a:br>
              <a:rPr lang="sr-Cyrl-RS" sz="2200" dirty="0" smtClean="0"/>
            </a:br>
            <a:r>
              <a:rPr lang="sr-Cyrl-RS" sz="2200" dirty="0" smtClean="0"/>
              <a:t>-мотивисати:поштовати, подстицати иницијативност и неговати одговорност</a:t>
            </a:r>
            <a:br>
              <a:rPr lang="sr-Cyrl-RS" sz="2200" dirty="0" smtClean="0"/>
            </a:br>
            <a:r>
              <a:rPr lang="sr-Cyrl-RS" sz="2200" dirty="0" smtClean="0"/>
              <a:t>-избегавати сарказам</a:t>
            </a:r>
            <a:endParaRPr lang="en-US" sz="2200" dirty="0"/>
          </a:p>
        </p:txBody>
      </p:sp>
    </p:spTree>
    <p:extLst>
      <p:ext uri="{BB962C8B-B14F-4D97-AF65-F5344CB8AC3E}">
        <p14:creationId xmlns:p14="http://schemas.microsoft.com/office/powerpoint/2010/main" val="395620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marL="571500" indent="-571500" algn="l">
              <a:buFont typeface="Wingdings" pitchFamily="2" charset="2"/>
              <a:buChar char="ü"/>
            </a:pPr>
            <a:r>
              <a:rPr lang="sr-Cyrl-RS" dirty="0" smtClean="0"/>
              <a:t>ИНТЕРАКЦИЈА</a:t>
            </a:r>
            <a:br>
              <a:rPr lang="sr-Cyrl-RS" dirty="0" smtClean="0"/>
            </a:br>
            <a:r>
              <a:rPr lang="sr-Cyrl-RS" dirty="0" smtClean="0"/>
              <a:t/>
            </a:r>
            <a:br>
              <a:rPr lang="sr-Cyrl-RS" dirty="0" smtClean="0"/>
            </a:br>
            <a:r>
              <a:rPr lang="sr-Cyrl-RS" sz="3600" dirty="0" smtClean="0"/>
              <a:t>- сарадња са ученицима, родитељима и колегама,</a:t>
            </a:r>
            <a:br>
              <a:rPr lang="sr-Cyrl-RS" sz="3600" dirty="0" smtClean="0"/>
            </a:br>
            <a:r>
              <a:rPr lang="sr-Cyrl-RS" sz="3600" dirty="0" smtClean="0"/>
              <a:t>-ЉУБАЗНОСТ,</a:t>
            </a:r>
            <a:br>
              <a:rPr lang="sr-Cyrl-RS" sz="3600" dirty="0" smtClean="0"/>
            </a:br>
            <a:r>
              <a:rPr lang="sr-Cyrl-RS" sz="3600" dirty="0" smtClean="0"/>
              <a:t>-ПОШТОВАЊЕ,</a:t>
            </a:r>
            <a:br>
              <a:rPr lang="sr-Cyrl-RS" sz="3600" dirty="0" smtClean="0"/>
            </a:br>
            <a:r>
              <a:rPr lang="sr-Cyrl-RS" sz="3600" dirty="0" smtClean="0"/>
              <a:t>-РАЗУМЕВАЊЕ,</a:t>
            </a:r>
            <a:br>
              <a:rPr lang="sr-Cyrl-RS" sz="3600" dirty="0" smtClean="0"/>
            </a:br>
            <a:r>
              <a:rPr lang="sr-Cyrl-RS" sz="3600" dirty="0" smtClean="0"/>
              <a:t>-ТОЛЕРАНЦИЈА,</a:t>
            </a:r>
            <a:br>
              <a:rPr lang="sr-Cyrl-RS" sz="3600" dirty="0" smtClean="0"/>
            </a:br>
            <a:r>
              <a:rPr lang="sr-Cyrl-RS" sz="3600" dirty="0" smtClean="0"/>
              <a:t>-ДИСЦИПЛИНА,</a:t>
            </a:r>
            <a:br>
              <a:rPr lang="sr-Cyrl-RS" sz="3600" dirty="0" smtClean="0"/>
            </a:br>
            <a:r>
              <a:rPr lang="sr-Cyrl-RS" sz="3600" dirty="0" smtClean="0"/>
              <a:t>-САВЕТИ</a:t>
            </a:r>
            <a:br>
              <a:rPr lang="sr-Cyrl-RS" sz="3600" dirty="0" smtClean="0"/>
            </a:br>
            <a:r>
              <a:rPr lang="sr-Cyrl-RS" sz="3600" dirty="0" smtClean="0"/>
              <a:t/>
            </a:r>
            <a:br>
              <a:rPr lang="sr-Cyrl-RS" sz="3600" dirty="0" smtClean="0"/>
            </a:br>
            <a:endParaRPr lang="en-US" sz="3600" dirty="0"/>
          </a:p>
        </p:txBody>
      </p:sp>
    </p:spTree>
    <p:extLst>
      <p:ext uri="{BB962C8B-B14F-4D97-AF65-F5344CB8AC3E}">
        <p14:creationId xmlns:p14="http://schemas.microsoft.com/office/powerpoint/2010/main" val="2725990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Autofit/>
          </a:bodyPr>
          <a:lstStyle/>
          <a:p>
            <a:pPr algn="l"/>
            <a:r>
              <a:rPr lang="sr-Cyrl-RS" sz="2400" b="1" i="1" dirty="0" smtClean="0"/>
              <a:t>ПЕДАГОШКО ДРУШТВО СРБИЈЕ- </a:t>
            </a:r>
            <a:r>
              <a:rPr lang="sr-Cyrl-RS" sz="2400" dirty="0" smtClean="0"/>
              <a:t>„</a:t>
            </a:r>
            <a:r>
              <a:rPr lang="sr-Cyrl-RS" sz="2400" b="1" i="1" dirty="0" smtClean="0"/>
              <a:t>Корак напред у сарадњи одељењског старешине и родитеља“</a:t>
            </a:r>
            <a:br>
              <a:rPr lang="sr-Cyrl-RS" sz="2400" b="1" i="1" dirty="0" smtClean="0"/>
            </a:br>
            <a:r>
              <a:rPr lang="sr-Cyrl-RS" sz="2400" b="1" i="1" dirty="0" smtClean="0"/>
              <a:t/>
            </a:r>
            <a:br>
              <a:rPr lang="sr-Cyrl-RS" sz="2400" b="1" i="1" dirty="0" smtClean="0"/>
            </a:br>
            <a:r>
              <a:rPr lang="sr-Cyrl-RS" sz="2400" b="1" i="1" dirty="0" smtClean="0"/>
              <a:t/>
            </a:r>
            <a:br>
              <a:rPr lang="sr-Cyrl-RS" sz="2400" b="1" i="1" dirty="0" smtClean="0"/>
            </a:br>
            <a:r>
              <a:rPr lang="sr-Cyrl-RS" sz="2400" dirty="0" smtClean="0">
                <a:solidFill>
                  <a:prstClr val="white"/>
                </a:solidFill>
              </a:rPr>
              <a:t>РОДИТЕЉИ-упознати </a:t>
            </a:r>
            <a:r>
              <a:rPr lang="sr-Cyrl-RS" sz="2400" dirty="0">
                <a:solidFill>
                  <a:prstClr val="white"/>
                </a:solidFill>
              </a:rPr>
              <a:t>родитеље ученика са њиховим правима и обавезама, о важности и начину њиховог укључивања у живот школе</a:t>
            </a:r>
            <a:r>
              <a:rPr lang="sr-Cyrl-RS" sz="2400" dirty="0" smtClean="0"/>
              <a:t/>
            </a:r>
            <a:br>
              <a:rPr lang="sr-Cyrl-RS" sz="2400" dirty="0" smtClean="0"/>
            </a:br>
            <a:r>
              <a:rPr lang="sr-Cyrl-RS" sz="2400" dirty="0" smtClean="0"/>
              <a:t>-усклађена и квалитетна сарадња породице и школе представља значајан извор подршке за децу и младе,</a:t>
            </a:r>
            <a:br>
              <a:rPr lang="sr-Cyrl-RS" sz="2400" dirty="0" smtClean="0"/>
            </a:br>
            <a:r>
              <a:rPr lang="sr-Cyrl-RS" sz="2400" dirty="0" smtClean="0"/>
              <a:t>-упознавање са породичном ситуацијом,</a:t>
            </a:r>
            <a:br>
              <a:rPr lang="sr-Cyrl-RS" sz="2400" dirty="0" smtClean="0"/>
            </a:br>
            <a:r>
              <a:rPr lang="sr-Cyrl-RS" sz="2400" dirty="0" smtClean="0"/>
              <a:t>-родитељски састанци, отворена врата, индивидуални и групни састанци</a:t>
            </a:r>
            <a:br>
              <a:rPr lang="sr-Cyrl-RS" sz="2400" dirty="0" smtClean="0"/>
            </a:br>
            <a:r>
              <a:rPr lang="sr-Cyrl-RS" sz="2400" dirty="0" smtClean="0"/>
              <a:t>-</a:t>
            </a:r>
            <a:r>
              <a:rPr lang="sr-Cyrl-RS" sz="2400" b="1" i="1" dirty="0" smtClean="0"/>
              <a:t>СЛУЖБЕНА КОМУНИКАЦИЈА</a:t>
            </a:r>
            <a:r>
              <a:rPr lang="sr-Cyrl-RS" sz="2800" dirty="0" smtClean="0"/>
              <a:t/>
            </a:r>
            <a:br>
              <a:rPr lang="sr-Cyrl-RS" sz="2800" dirty="0" smtClean="0"/>
            </a:br>
            <a:endParaRPr lang="en-US" sz="2800" dirty="0"/>
          </a:p>
        </p:txBody>
      </p:sp>
    </p:spTree>
    <p:extLst>
      <p:ext uri="{BB962C8B-B14F-4D97-AF65-F5344CB8AC3E}">
        <p14:creationId xmlns:p14="http://schemas.microsoft.com/office/powerpoint/2010/main" val="387546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marL="571500" indent="-571500" algn="l">
              <a:buFont typeface="Wingdings" pitchFamily="2" charset="2"/>
              <a:buChar char="v"/>
            </a:pPr>
            <a:r>
              <a:rPr lang="sr-Cyrl-RS" dirty="0" smtClean="0"/>
              <a:t>Методе рада наставника</a:t>
            </a:r>
            <a:br>
              <a:rPr lang="sr-Cyrl-RS" dirty="0" smtClean="0"/>
            </a:br>
            <a:r>
              <a:rPr lang="sr-Cyrl-RS" dirty="0" smtClean="0"/>
              <a:t>- путеви или начини заједничког рада наставника и ученика у наставном процесу, помоћу којих ученици стичу нова знања, развијају психофизичке способности</a:t>
            </a:r>
            <a:endParaRPr lang="en-US" dirty="0"/>
          </a:p>
        </p:txBody>
      </p:sp>
    </p:spTree>
    <p:extLst>
      <p:ext uri="{BB962C8B-B14F-4D97-AF65-F5344CB8AC3E}">
        <p14:creationId xmlns:p14="http://schemas.microsoft.com/office/powerpoint/2010/main" val="9226536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1|21.7|6.7|4.7|2.3|1.2|1.2|1.9|1.9|0.9|1.4"/>
</p:tagLst>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TotalTime>
  <Words>1005</Words>
  <Application>Microsoft Office PowerPoint</Application>
  <PresentationFormat>On-screen Show (4:3)</PresentationFormat>
  <Paragraphs>129</Paragraphs>
  <Slides>33</Slides>
  <Notes>3</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Office Theme</vt:lpstr>
      <vt:lpstr>1_Office Theme</vt:lpstr>
      <vt:lpstr>2_Office Theme</vt:lpstr>
      <vt:lpstr>УНАПРЕЂИВАЊЕ МЕТОДИЧКОГ РАДА НАСТАВНИКА И РЕАЛИЗАЦИЈА НАСТАВЕ УСМЕРЕНЕ КА ИСХОДИМА УЧЕЊА  Марко Груичић, педагошки саветник</vt:lpstr>
      <vt:lpstr>      „Ко не зна, а не зна да не зна-опасан је, избегавајте га! Ко не зна, а зна да не зна-дете је, научите га! Ко зна, а не зна да зна-спава, пробудите да! Ко зна и зна да зна-мудар је, следите га!“ Конфучије</vt:lpstr>
      <vt:lpstr>Садржај: -Наставник, -Методе рада наставника, -Исходи учења</vt:lpstr>
      <vt:lpstr>НАСТАВНИК        1. ПРОФЕСИОНАЛНОСТ 2. МОТИВАЦИЈА 3.ИНТЕРАКЦИЈА</vt:lpstr>
      <vt:lpstr>ПРОФЕСИОНАЛНОСТ  -АУТОРИТЕТ, -ОДГОВОРНОСТ, -ПРЕДАНОСТ ПОСЛУ, -ОБЈЕКТИВНОСТ, -КООПЕРАЦИЈА-НАСТАВНИК-УЧЕНИК-РОДИТЕЉ-УСТАНОВА-СРЕДИНА  </vt:lpstr>
      <vt:lpstr>МОТИВАЦИЈА  морамо бити мотивисани да бисмо мотивисали друге, -подршка колега и надређених је значајна како би се унапредила ефикастност наставника, -подршка млађим колегама од стране искуснијих и старијих је важан фактор у подизању научно наставне ефикасности -за мотивисање је потребан циљ, -мотивисати:поштовати, подстицати иницијативност и неговати одговорност -избегавати сарказам</vt:lpstr>
      <vt:lpstr>ИНТЕРАКЦИЈА  - сарадња са ученицима, родитељима и колегама, -ЉУБАЗНОСТ, -ПОШТОВАЊЕ, -РАЗУМЕВАЊЕ, -ТОЛЕРАНЦИЈА, -ДИСЦИПЛИНА, -САВЕТИ  </vt:lpstr>
      <vt:lpstr>ПЕДАГОШКО ДРУШТВО СРБИЈЕ- „Корак напред у сарадњи одељењског старешине и родитеља“   РОДИТЕЉИ-упознати родитеље ученика са њиховим правима и обавезама, о важности и начину њиховог укључивања у живот школе -усклађена и квалитетна сарадња породице и школе представља значајан извор подршке за децу и младе, -упознавање са породичном ситуацијом, -родитељски састанци, отворена врата, индивидуални и групни састанци -СЛУЖБЕНА КОМУНИКАЦИЈА </vt:lpstr>
      <vt:lpstr>Методе рада наставника - путеви или начини заједничког рада наставника и ученика у наставном процесу, помоћу којих ученици стичу нова знања, развијају психофизичке способности</vt:lpstr>
      <vt:lpstr>Класификација наставних метода Према комуникацијско-информацијском критеријуму, наставне методе се могу поделити на: - ПРАКТИЧНЕ МЕТОДЕ-метода практичних радова, - ВИЗУЕЛНЕ МЕТОДЕ- метода демонстрације и метода цртања и илустрованих радова, - ВЕРБАЛНЕ МЕТОДЕ- метода усменог излагања, метода разговора, метода читања и рада на тексту и метода писања </vt:lpstr>
      <vt:lpstr>НА ИЗБОР НАСТАВНИХ МЕТОДА УТИЧУ: -задаци наставног предмета, -наставни садржаји појединог предмета, -учениково окружење, -узраст, -предзнање ученика. </vt:lpstr>
      <vt:lpstr>ВЕРБАЛНА МЕТОДА КАО НАЈЧЕШЋА И МЕТОДА КОЈА СЕ МОРА ПРИМЕНИТИ НА СВАКОМ НАСТАВНОМ ЧАСУ!!!</vt:lpstr>
      <vt:lpstr>МЕТОДА УСМЕНОГ ИЗЛАГАЊА-МОНОЛОШКА МЕТОДА -Према истарживањима, 2/3 свих говорних активности у настави припада наставниковом говору. -Искуства су показала да су знања стечена претежно методом наставниковог усменог излагања непотпуна, вербална и формална. -Искључива примена дате методе не развија активност ученика, и самим тим ни њихове радне навике и способности.</vt:lpstr>
      <vt:lpstr>PowerPoint Presentation</vt:lpstr>
      <vt:lpstr>PowerPoint Presentation</vt:lpstr>
      <vt:lpstr>PowerPoint Presentation</vt:lpstr>
      <vt:lpstr>PowerPoint Presentation</vt:lpstr>
      <vt:lpstr>PowerPoint Presentation</vt:lpstr>
      <vt:lpstr>PowerPoint Presentation</vt:lpstr>
      <vt:lpstr> МЕТОДА РАЗГОВОРА</vt:lpstr>
      <vt:lpstr>PowerPoint Presentation</vt:lpstr>
      <vt:lpstr>PowerPoint Presentation</vt:lpstr>
      <vt:lpstr>PowerPoint Presentation</vt:lpstr>
      <vt:lpstr>PowerPoint Presentation</vt:lpstr>
      <vt:lpstr>ПРАКТИЧНИ ПРИМЕР</vt:lpstr>
      <vt:lpstr>МЕТОДА ЧИТАЊА И РАДА НА ТЕКСТУ</vt:lpstr>
      <vt:lpstr>МЕТОДА ПИСАЊА</vt:lpstr>
      <vt:lpstr>PowerPoint Presentation</vt:lpstr>
      <vt:lpstr>Још по неки савет...</vt:lpstr>
      <vt:lpstr>     Ученик ће најбоље да прихвати критику ако је она дата на овај начин:  1. ПОХВАЛА- Почните с позитивним-с конкретном појединошћу која вам се свидела 2. КРИТИКА-  Код истицања онога што вам се није свидело,будите конкретни, нагласите да је то ваш утисак („Није ми се свидело то кад си...“, а не „То није добро, требало је овако ...“). Приговор можете заменити питањем којим тражите објашњење. Пружите прилику ученику тако да он сâм увиди где је погрешио, можда неће ни бити потребно да ви то додатно истичете.  3. СУГЕСТИЈА- Предлог за побољшање изреците тзв. ЈА поруком „ Ја бих у тој ситуацији покушао/-ла да урадим...“      </vt:lpstr>
      <vt:lpstr>PowerPoint Presentation</vt:lpstr>
      <vt:lpstr>ШТА СУ ИСХОДИ УЧЕЊА И ЗАШТО СУ ВАЖНИ?</vt:lpstr>
      <vt:lpstr> ДОБРА ФОРМУЛАЦИЈА ИСХОДА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УНАПРЕЂИВАЊЕ МЕТОДИЧКОГ РАДА НАСТАВНИКА И РЕАЛИЗАЦИЈА НАСТАВЕ УСМЕРЕНЕ КА ИСХОДИМА УЧЕЊА  Марко Груичић, педагошки саветник</dc:title>
  <dc:creator>Marko</dc:creator>
  <cp:lastModifiedBy>Marko</cp:lastModifiedBy>
  <cp:revision>30</cp:revision>
  <dcterms:created xsi:type="dcterms:W3CDTF">2019-02-08T04:19:21Z</dcterms:created>
  <dcterms:modified xsi:type="dcterms:W3CDTF">2020-04-30T10:18:46Z</dcterms:modified>
</cp:coreProperties>
</file>